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handoutMasterIdLst>
    <p:handoutMasterId r:id="rId35"/>
  </p:handoutMasterIdLst>
  <p:sldIdLst>
    <p:sldId id="303" r:id="rId2"/>
    <p:sldId id="308" r:id="rId3"/>
    <p:sldId id="307" r:id="rId4"/>
    <p:sldId id="306" r:id="rId5"/>
    <p:sldId id="366" r:id="rId6"/>
    <p:sldId id="367" r:id="rId7"/>
    <p:sldId id="368" r:id="rId8"/>
    <p:sldId id="369" r:id="rId9"/>
    <p:sldId id="370" r:id="rId10"/>
    <p:sldId id="371" r:id="rId11"/>
    <p:sldId id="309" r:id="rId12"/>
    <p:sldId id="372" r:id="rId13"/>
    <p:sldId id="373" r:id="rId14"/>
    <p:sldId id="344" r:id="rId15"/>
    <p:sldId id="345" r:id="rId16"/>
    <p:sldId id="346" r:id="rId17"/>
    <p:sldId id="347" r:id="rId18"/>
    <p:sldId id="348" r:id="rId19"/>
    <p:sldId id="349" r:id="rId20"/>
    <p:sldId id="329" r:id="rId21"/>
    <p:sldId id="330" r:id="rId22"/>
    <p:sldId id="333" r:id="rId23"/>
    <p:sldId id="334" r:id="rId24"/>
    <p:sldId id="353" r:id="rId25"/>
    <p:sldId id="354" r:id="rId26"/>
    <p:sldId id="336" r:id="rId27"/>
    <p:sldId id="340" r:id="rId28"/>
    <p:sldId id="341" r:id="rId29"/>
    <p:sldId id="342" r:id="rId30"/>
    <p:sldId id="352" r:id="rId31"/>
    <p:sldId id="351" r:id="rId32"/>
    <p:sldId id="35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0000"/>
    <a:srgbClr val="7272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732" autoAdjust="0"/>
    <p:restoredTop sz="92653" autoAdjust="0"/>
  </p:normalViewPr>
  <p:slideViewPr>
    <p:cSldViewPr snapToGrid="0" snapToObjects="1">
      <p:cViewPr varScale="1">
        <p:scale>
          <a:sx n="96" d="100"/>
          <a:sy n="96" d="100"/>
        </p:scale>
        <p:origin x="-3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24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229971-DE66-5D45-9967-0E924238ACA3}" type="datetimeFigureOut">
              <a:rPr lang="en-US" smtClean="0"/>
              <a:pPr/>
              <a:t>9/19/11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05D5C-E7B1-A94D-A263-BF7FDB7E3A2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355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70B10-0A79-4845-A7F5-0A0E3DC89FE4}" type="datetimeFigureOut">
              <a:rPr lang="en-US" smtClean="0"/>
              <a:pPr/>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0AFDE-4CA3-8746-9825-70A92F78203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903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4D6AA2-39DB-BF41-A1CF-20B160759726}" type="slidenum">
              <a:rPr lang="en-US"/>
              <a:pPr>
                <a:defRPr/>
              </a:pPr>
              <a:t>5</a:t>
            </a:fld>
            <a:endParaRPr lang="en-US"/>
          </a:p>
        </p:txBody>
      </p:sp>
      <p:sp>
        <p:nvSpPr>
          <p:cNvPr id="33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3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by 15-year old “moot”</a:t>
            </a:r>
          </a:p>
          <a:p>
            <a:r>
              <a:rPr lang="en-US" dirty="0" smtClean="0"/>
              <a:t>Discussion boards / forums mostly about anime and </a:t>
            </a:r>
            <a:r>
              <a:rPr lang="en-US" dirty="0" err="1" smtClean="0"/>
              <a:t>manga</a:t>
            </a:r>
            <a:endParaRPr lang="en-US" dirty="0" smtClean="0"/>
          </a:p>
          <a:p>
            <a:r>
              <a:rPr lang="en-US" dirty="0" smtClean="0"/>
              <a:t>Anonymous only posts</a:t>
            </a:r>
          </a:p>
          <a:p>
            <a:r>
              <a:rPr lang="en-US" dirty="0" err="1" smtClean="0"/>
              <a:t>Lolcats</a:t>
            </a:r>
            <a:r>
              <a:rPr lang="en-US" dirty="0" smtClean="0"/>
              <a:t> and </a:t>
            </a:r>
            <a:r>
              <a:rPr lang="en-US" dirty="0" err="1" smtClean="0"/>
              <a:t>Rickrolling</a:t>
            </a:r>
            <a:endParaRPr lang="en-US" dirty="0" smtClean="0"/>
          </a:p>
          <a:p>
            <a:r>
              <a:rPr lang="en-US" dirty="0" smtClean="0"/>
              <a:t>Incredibly powerful community</a:t>
            </a:r>
            <a:endParaRPr lang="en-US" dirty="0"/>
          </a:p>
        </p:txBody>
      </p:sp>
      <p:sp>
        <p:nvSpPr>
          <p:cNvPr id="4" name="Slide Number Placeholder 3"/>
          <p:cNvSpPr>
            <a:spLocks noGrp="1"/>
          </p:cNvSpPr>
          <p:nvPr>
            <p:ph type="sldNum" sz="quarter" idx="10"/>
          </p:nvPr>
        </p:nvSpPr>
        <p:spPr/>
        <p:txBody>
          <a:bodyPr/>
          <a:lstStyle/>
          <a:p>
            <a:pPr>
              <a:defRPr/>
            </a:pPr>
            <a:fld id="{ABE225B1-E930-7944-8E23-8B69B8BA4415}"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9325C-2CCC-064B-A99C-4449300BB7CC}" type="slidenum">
              <a:rPr lang="en-US"/>
              <a:pPr/>
              <a:t>20</a:t>
            </a:fld>
            <a:endParaRPr lang="en-US"/>
          </a:p>
        </p:txBody>
      </p:sp>
      <p:sp>
        <p:nvSpPr>
          <p:cNvPr id="548866" name="Rectangle 2"/>
          <p:cNvSpPr>
            <a:spLocks noGrp="1" noRot="1" noChangeAspect="1" noChangeArrowheads="1" noTextEdit="1"/>
          </p:cNvSpPr>
          <p:nvPr>
            <p:ph type="sldImg"/>
          </p:nvPr>
        </p:nvSpPr>
        <p:spPr>
          <a:xfrm>
            <a:off x="1146175" y="528638"/>
            <a:ext cx="4567238" cy="3427412"/>
          </a:xfrm>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48867" name="Rectangle 3"/>
          <p:cNvSpPr>
            <a:spLocks noGrp="1" noChangeArrowheads="1"/>
          </p:cNvSpPr>
          <p:nvPr>
            <p:ph type="body" idx="1"/>
          </p:nvPr>
        </p:nvSpPr>
        <p:spPr>
          <a:xfrm>
            <a:off x="605299" y="4347249"/>
            <a:ext cx="5647403" cy="4348788"/>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131A7-887E-0046-8802-05EAF8622473}" type="slidenum">
              <a:rPr lang="en-US"/>
              <a:pPr/>
              <a:t>21</a:t>
            </a:fld>
            <a:endParaRPr lang="en-US"/>
          </a:p>
        </p:txBody>
      </p:sp>
      <p:sp>
        <p:nvSpPr>
          <p:cNvPr id="557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16F68-6B22-154A-8EE3-31A1989E2D48}" type="slidenum">
              <a:rPr lang="en-US"/>
              <a:pPr/>
              <a:t>22</a:t>
            </a:fld>
            <a:endParaRPr lang="en-US"/>
          </a:p>
        </p:txBody>
      </p:sp>
      <p:sp>
        <p:nvSpPr>
          <p:cNvPr id="66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6AC4D-9B69-8E48-9E90-25FDEC02324E}" type="slidenum">
              <a:rPr lang="en-US"/>
              <a:pPr/>
              <a:t>23</a:t>
            </a:fld>
            <a:endParaRPr lang="en-US"/>
          </a:p>
        </p:txBody>
      </p:sp>
      <p:sp>
        <p:nvSpPr>
          <p:cNvPr id="66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CB90-F681-3448-B121-A8892D92DF3A}" type="slidenum">
              <a:rPr lang="en-US"/>
              <a:pPr/>
              <a:t>27</a:t>
            </a:fld>
            <a:endParaRPr lang="en-US"/>
          </a:p>
        </p:txBody>
      </p:sp>
      <p:sp>
        <p:nvSpPr>
          <p:cNvPr id="58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041A5-66F6-8448-B72E-11804226706B}" type="slidenum">
              <a:rPr lang="en-US"/>
              <a:pPr/>
              <a:t>29</a:t>
            </a:fld>
            <a:endParaRPr lang="en-US"/>
          </a:p>
        </p:txBody>
      </p:sp>
      <p:sp>
        <p:nvSpPr>
          <p:cNvPr id="559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DCA03C-FDD5-D549-8313-E298613DF3BE}" type="slidenum">
              <a:rPr lang="en-US"/>
              <a:pPr>
                <a:defRPr/>
              </a:pPr>
              <a:t>6</a:t>
            </a:fld>
            <a:endParaRPr lang="en-US"/>
          </a:p>
        </p:txBody>
      </p:sp>
      <p:sp>
        <p:nvSpPr>
          <p:cNvPr id="17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72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90F87B-A1B2-014D-86DD-0979C84B7BA1}" type="slidenum">
              <a:rPr lang="en-US"/>
              <a:pPr>
                <a:defRPr/>
              </a:pPr>
              <a:t>7</a:t>
            </a:fld>
            <a:endParaRPr lang="en-US"/>
          </a:p>
        </p:txBody>
      </p:sp>
      <p:sp>
        <p:nvSpPr>
          <p:cNvPr id="17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74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412B01-C5AD-F447-8DDC-B07030835B20}" type="slidenum">
              <a:rPr lang="en-US"/>
              <a:pPr>
                <a:defRPr/>
              </a:pPr>
              <a:t>8</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78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B28641-EF72-FE4F-8B9A-F005290E7B03}" type="slidenum">
              <a:rPr lang="en-US"/>
              <a:pPr>
                <a:defRPr/>
              </a:pPr>
              <a:t>9</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4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9397C-3797-5147-BEEA-94C780C970A3}" type="slidenum">
              <a:rPr lang="en-US"/>
              <a:pPr/>
              <a:t>10</a:t>
            </a:fld>
            <a:endParaRPr lang="en-US"/>
          </a:p>
        </p:txBody>
      </p:sp>
      <p:sp>
        <p:nvSpPr>
          <p:cNvPr id="53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3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0E86D2-03EB-9043-8FDA-EEDC0A612F13}" type="slidenum">
              <a:rPr lang="en-US"/>
              <a:pPr>
                <a:defRPr/>
              </a:pPr>
              <a:t>12</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31075" name="Rectangle 3"/>
          <p:cNvSpPr>
            <a:spLocks noGrp="1" noChangeArrowheads="1"/>
          </p:cNvSpPr>
          <p:nvPr>
            <p:ph type="body" idx="1"/>
          </p:nvPr>
        </p:nvSpPr>
        <p:spPr/>
        <p:txBody>
          <a:bodyPr/>
          <a:lstStyle/>
          <a:p>
            <a:pPr eaLnBrk="1" hangingPunct="1">
              <a:defRPr/>
            </a:pPr>
            <a:r>
              <a:rPr lang="en-US" smtClean="0">
                <a:cs typeface="+mn-cs"/>
              </a:rPr>
              <a:t>Now who can sing the mr. clean jingle with me?  Watch it – it will date you!</a:t>
            </a:r>
          </a:p>
          <a:p>
            <a:pPr eaLnBrk="1" hangingPunct="1">
              <a:defRPr/>
            </a:pPr>
            <a:r>
              <a:rPr lang="en-US" smtClean="0">
                <a:cs typeface="+mn-cs"/>
              </a:rPr>
              <a:t>Don</a:t>
            </a:r>
            <a:r>
              <a:rPr lang="ja-JP" altLang="en-US" smtClean="0">
                <a:latin typeface="Arial"/>
                <a:cs typeface="+mn-cs"/>
              </a:rPr>
              <a:t>’</a:t>
            </a:r>
            <a:r>
              <a:rPr lang="en-US" smtClean="0">
                <a:cs typeface="+mn-cs"/>
              </a:rPr>
              <a:t>t tease – you younger ones were totally brainwashed too – what about this one? (slinky?)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C09552-9D1F-774F-9A3D-76FE3306A271}" type="slidenum">
              <a:rPr lang="en-US"/>
              <a:pPr>
                <a:defRPr/>
              </a:pPr>
              <a:t>13</a:t>
            </a:fld>
            <a:endParaRPr lang="en-US"/>
          </a:p>
        </p:txBody>
      </p:sp>
      <p:sp>
        <p:nvSpPr>
          <p:cNvPr id="35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35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D625AC26-8CF7-41DA-B583-450C88940BA4}" type="slidenum">
              <a:rPr lang="en-US"/>
              <a:pPr>
                <a:defRPr/>
              </a:pPr>
              <a:t>14</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charset="0"/>
                <a:ea typeface="ＭＳ Ｐゴシック" pitchFamily="34" charset="-128"/>
              </a:rPr>
              <a:t>Customers are talking – whether companies like it or not.  </a:t>
            </a:r>
          </a:p>
          <a:p>
            <a:r>
              <a:rPr lang="en-US" smtClean="0">
                <a:latin typeface="Arial" charset="0"/>
                <a:ea typeface="ＭＳ Ｐゴシック" pitchFamily="34" charset="-128"/>
              </a:rPr>
              <a:t>Every day, all across the Internet, Customers are ranting, raving.</a:t>
            </a:r>
          </a:p>
          <a:p>
            <a:r>
              <a:rPr lang="en-US" smtClean="0">
                <a:latin typeface="Arial" charset="0"/>
                <a:ea typeface="ＭＳ Ｐゴシック" pitchFamily="34" charset="-128"/>
              </a:rPr>
              <a:t>Telling companies and eachother what they think, what they want, and how they feel.</a:t>
            </a:r>
          </a:p>
          <a:p>
            <a:endParaRPr lang="en-US" smtClean="0">
              <a:latin typeface="Arial" charset="0"/>
              <a:ea typeface="ＭＳ Ｐゴシック" pitchFamily="34" charset="-128"/>
            </a:endParaRPr>
          </a:p>
          <a:p>
            <a:r>
              <a:rPr lang="en-US" smtClean="0">
                <a:latin typeface="Arial" charset="0"/>
                <a:ea typeface="ＭＳ Ｐゴシック" pitchFamily="34" charset="-128"/>
              </a:rPr>
              <a:t>And most importantly, they are listening to each other – they trust each other far more than they do marketing spin.  So these voice no matter a lot.</a:t>
            </a:r>
          </a:p>
          <a:p>
            <a:endParaRPr lang="en-US" smtClean="0">
              <a:latin typeface="Arial" charset="0"/>
              <a:ea typeface="ＭＳ Ｐゴシック" pitchFamily="34" charset="-128"/>
            </a:endParaRPr>
          </a:p>
          <a:p>
            <a:r>
              <a:rPr lang="en-US" smtClean="0">
                <a:latin typeface="Arial" charset="0"/>
                <a:ea typeface="ＭＳ Ｐゴシック" pitchFamily="34" charset="-128"/>
              </a:rPr>
              <a:t>&lt;click&gt;</a:t>
            </a:r>
          </a:p>
          <a:p>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8BE6DC-B4C6-744C-8108-3E0552E446AA}"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E6DC-B4C6-744C-8108-3E0552E446AA}"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E6DC-B4C6-744C-8108-3E0552E446AA}"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Highlig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lang="en-US" dirty="0"/>
            </a:lvl1pPr>
          </a:lstStyle>
          <a:p>
            <a:r>
              <a:rPr lang="en-US" dirty="0" smtClean="0"/>
              <a:t>Click to edit Master title style</a:t>
            </a:r>
            <a:endParaRPr lang="en-US" dirty="0"/>
          </a:p>
        </p:txBody>
      </p:sp>
      <p:sp>
        <p:nvSpPr>
          <p:cNvPr id="4" name="Content Placeholder 2"/>
          <p:cNvSpPr>
            <a:spLocks noGrp="1"/>
          </p:cNvSpPr>
          <p:nvPr>
            <p:ph idx="1"/>
          </p:nvPr>
        </p:nvSpPr>
        <p:spPr>
          <a:xfrm>
            <a:off x="412752" y="1033029"/>
            <a:ext cx="8283575" cy="4786172"/>
          </a:xfrm>
          <a:prstGeom prst="rect">
            <a:avLst/>
          </a:prstGeom>
        </p:spPr>
        <p:txBody>
          <a:bodyPr lIns="89789" tIns="44895" rIns="89789" bIns="44895"/>
          <a:lstStyle>
            <a:lvl1pPr marL="335152" indent="-335152">
              <a:buClr>
                <a:srgbClr val="CC3300"/>
              </a:buClr>
              <a:buSzPct val="100000"/>
              <a:buFontTx/>
              <a:buBlip>
                <a:blip r:embed="rId2"/>
              </a:buBlip>
              <a:defRPr sz="2500">
                <a:solidFill>
                  <a:schemeClr val="bg1">
                    <a:lumMod val="95000"/>
                  </a:schemeClr>
                </a:solidFill>
                <a:latin typeface="Arial" pitchFamily="34" charset="0"/>
                <a:cs typeface="Arial" pitchFamily="34" charset="0"/>
              </a:defRPr>
            </a:lvl1pPr>
            <a:lvl2pPr marL="562742" indent="-215120">
              <a:buClr>
                <a:srgbClr val="FF9900"/>
              </a:buClr>
              <a:buSzPct val="75000"/>
              <a:buFont typeface="Wingdings" pitchFamily="2" charset="2"/>
              <a:buChar char="l"/>
              <a:defRPr sz="1800">
                <a:solidFill>
                  <a:schemeClr val="bg1">
                    <a:lumMod val="85000"/>
                  </a:schemeClr>
                </a:solidFill>
                <a:latin typeface="Arial" pitchFamily="34" charset="0"/>
                <a:cs typeface="Arial" pitchFamily="34" charset="0"/>
              </a:defRPr>
            </a:lvl2pPr>
            <a:lvl3pPr marL="788773" indent="-226032">
              <a:buClr>
                <a:schemeClr val="bg1">
                  <a:lumMod val="50000"/>
                </a:schemeClr>
              </a:buClr>
              <a:defRPr sz="1500">
                <a:solidFill>
                  <a:schemeClr val="bg1">
                    <a:lumMod val="75000"/>
                  </a:schemeClr>
                </a:solidFill>
                <a:latin typeface="Arial" pitchFamily="34" charset="0"/>
                <a:cs typeface="Arial" pitchFamily="34" charset="0"/>
              </a:defRPr>
            </a:lvl3pPr>
            <a:lvl4pPr marL="785656" indent="-224474">
              <a:buClr>
                <a:schemeClr val="bg1">
                  <a:lumMod val="50000"/>
                </a:schemeClr>
              </a:buClr>
              <a:buSzPct val="75000"/>
              <a:buFont typeface="Wingdings" pitchFamily="2" charset="2"/>
              <a:buChar char="l"/>
              <a:defRPr sz="1500">
                <a:solidFill>
                  <a:schemeClr val="bg1">
                    <a:lumMod val="75000"/>
                  </a:schemeClr>
                </a:solidFill>
              </a:defRPr>
            </a:lvl4pPr>
            <a:lvl5pPr marL="785656" indent="-224474">
              <a:buClr>
                <a:schemeClr val="bg1">
                  <a:lumMod val="50000"/>
                </a:schemeClr>
              </a:buClr>
              <a:buSzPct val="75000"/>
              <a:buFont typeface="Wingdings" pitchFamily="2" charset="2"/>
              <a:buChar char="l"/>
              <a:defRPr sz="1500">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443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77755"/>
            <a:ext cx="9144000" cy="1432058"/>
          </a:xfrm>
          <a:solidFill>
            <a:srgbClr val="3366FF"/>
          </a:solidFill>
          <a:ln>
            <a:noFill/>
          </a:ln>
        </p:spPr>
        <p:txBody>
          <a:bodyPr>
            <a:normAutofit/>
          </a:bodyPr>
          <a:lstStyle>
            <a:lvl1pPr>
              <a:defRPr sz="44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BE6DC-B4C6-744C-8108-3E0552E446AA}"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BE6DC-B4C6-744C-8108-3E0552E446AA}" type="datetimeFigureOut">
              <a:rPr lang="en-US" smtClean="0"/>
              <a:pPr/>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BE6DC-B4C6-744C-8108-3E0552E446AA}"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BE6DC-B4C6-744C-8108-3E0552E446AA}" type="datetimeFigureOut">
              <a:rPr lang="en-US" smtClean="0"/>
              <a:pPr/>
              <a:t>9/19/11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BE6DC-B4C6-744C-8108-3E0552E446AA}" type="datetimeFigureOut">
              <a:rPr lang="en-US" smtClean="0"/>
              <a:pPr/>
              <a:t>9/19/11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BE6DC-B4C6-744C-8108-3E0552E446AA}" type="datetimeFigureOut">
              <a:rPr lang="en-US" smtClean="0"/>
              <a:pPr/>
              <a:t>9/19/11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BE6DC-B4C6-744C-8108-3E0552E446AA}"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BE6DC-B4C6-744C-8108-3E0552E446AA}" type="datetimeFigureOut">
              <a:rPr lang="en-US" smtClean="0"/>
              <a:pPr/>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30054-0D6A-1F41-B0F5-8C323B8E6E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66813"/>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3917892"/>
            <a:ext cx="8229600" cy="2208271"/>
          </a:xfrm>
          <a:prstGeom prst="rect">
            <a:avLst/>
          </a:prstGeom>
          <a:solidFill>
            <a:srgbClr val="404040">
              <a:alpha val="37000"/>
            </a:srgb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fld id="{D28BE6DC-B4C6-744C-8108-3E0552E446AA}" type="datetimeFigureOut">
              <a:rPr lang="en-US" smtClean="0"/>
              <a:pPr/>
              <a:t>9/19/11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a:cs typeface="Arial Narrow"/>
              </a:defRPr>
            </a:lvl1pPr>
          </a:lstStyle>
          <a:p>
            <a:fld id="{E7630054-0D6A-1F41-B0F5-8C323B8E6E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800" kern="1200">
          <a:solidFill>
            <a:schemeClr val="tx1"/>
          </a:solidFill>
          <a:latin typeface="Arial Narrow"/>
          <a:ea typeface="+mj-ea"/>
          <a:cs typeface="Arial Narrow"/>
        </a:defRPr>
      </a:lvl1pPr>
    </p:titleStyle>
    <p:bodyStyle>
      <a:lvl1pPr marL="342900" indent="-342900" algn="l" defTabSz="457200" rtl="0" eaLnBrk="1" latinLnBrk="0" hangingPunct="1">
        <a:spcBef>
          <a:spcPct val="20000"/>
        </a:spcBef>
        <a:buFont typeface="Arial"/>
        <a:buNone/>
        <a:defRPr sz="3600" kern="1200">
          <a:solidFill>
            <a:srgbClr val="FFFFFF"/>
          </a:solidFill>
          <a:latin typeface="Arial Narrow"/>
          <a:ea typeface="+mn-ea"/>
          <a:cs typeface="Arial Narrow"/>
        </a:defRPr>
      </a:lvl1pPr>
      <a:lvl2pPr marL="742950" indent="-285750" algn="l" defTabSz="457200" rtl="0" eaLnBrk="1" latinLnBrk="0" hangingPunct="1">
        <a:spcBef>
          <a:spcPct val="20000"/>
        </a:spcBef>
        <a:buFont typeface="Arial"/>
        <a:buNone/>
        <a:defRPr sz="3200" kern="1200">
          <a:solidFill>
            <a:srgbClr val="FFFFFF"/>
          </a:solidFill>
          <a:latin typeface="Arial Narrow"/>
          <a:ea typeface="+mn-ea"/>
          <a:cs typeface="Arial Narrow"/>
        </a:defRPr>
      </a:lvl2pPr>
      <a:lvl3pPr marL="1143000" indent="-228600" algn="l" defTabSz="457200" rtl="0" eaLnBrk="1" latinLnBrk="0" hangingPunct="1">
        <a:spcBef>
          <a:spcPct val="20000"/>
        </a:spcBef>
        <a:buFont typeface="Arial"/>
        <a:buNone/>
        <a:defRPr sz="2800" kern="1200">
          <a:solidFill>
            <a:srgbClr val="FFFFFF"/>
          </a:solidFill>
          <a:latin typeface="Arial Narrow"/>
          <a:ea typeface="+mn-ea"/>
          <a:cs typeface="Arial Narrow"/>
        </a:defRPr>
      </a:lvl3pPr>
      <a:lvl4pPr marL="1600200" indent="-228600" algn="l" defTabSz="457200" rtl="0" eaLnBrk="1" latinLnBrk="0" hangingPunct="1">
        <a:spcBef>
          <a:spcPct val="20000"/>
        </a:spcBef>
        <a:buFont typeface="Arial"/>
        <a:buNone/>
        <a:defRPr sz="24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None/>
        <a:defRPr sz="24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8/8f/Family_Watching_TV_in_the_1950s.jpg"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s.gizmodo.com/gadgets/home-entertainment/comcast-tech-falls-asleep-on-guys-couch-182440.php"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R98qC0fd_1w"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3444" y="2130425"/>
            <a:ext cx="4464756" cy="1470025"/>
          </a:xfrm>
        </p:spPr>
        <p:txBody>
          <a:bodyPr>
            <a:normAutofit fontScale="90000"/>
          </a:bodyPr>
          <a:lstStyle/>
          <a:p>
            <a:pPr algn="l"/>
            <a:r>
              <a:rPr lang="en-US" dirty="0" smtClean="0"/>
              <a:t>The New Marketing</a:t>
            </a:r>
            <a:endParaRPr lang="en-US" dirty="0"/>
          </a:p>
        </p:txBody>
      </p:sp>
      <p:sp>
        <p:nvSpPr>
          <p:cNvPr id="3" name="Subtitle 2"/>
          <p:cNvSpPr>
            <a:spLocks noGrp="1"/>
          </p:cNvSpPr>
          <p:nvPr>
            <p:ph type="subTitle" idx="1"/>
          </p:nvPr>
        </p:nvSpPr>
        <p:spPr>
          <a:xfrm>
            <a:off x="3993444" y="3886200"/>
            <a:ext cx="3778956" cy="1752600"/>
          </a:xfrm>
          <a:noFill/>
        </p:spPr>
        <p:txBody>
          <a:bodyPr>
            <a:normAutofit/>
          </a:bodyPr>
          <a:lstStyle/>
          <a:p>
            <a:pPr algn="l"/>
            <a:r>
              <a:rPr lang="en-US" sz="2800" dirty="0" smtClean="0"/>
              <a:t>Jennifer Zeszut</a:t>
            </a:r>
          </a:p>
          <a:p>
            <a:pPr algn="l"/>
            <a:r>
              <a:rPr lang="en-US" sz="2800" dirty="0" smtClean="0"/>
              <a:t>CEO, Beckon</a:t>
            </a:r>
          </a:p>
          <a:p>
            <a:pPr algn="l"/>
            <a:r>
              <a:rPr lang="en-US" sz="2800" dirty="0" smtClean="0"/>
              <a:t>@</a:t>
            </a:r>
            <a:r>
              <a:rPr lang="en-US" sz="2800" dirty="0" err="1" smtClean="0"/>
              <a:t>jenniferland</a:t>
            </a:r>
            <a:endParaRPr lang="en-US" sz="2800" dirty="0" smtClean="0"/>
          </a:p>
        </p:txBody>
      </p:sp>
      <p:pic>
        <p:nvPicPr>
          <p:cNvPr id="4" name="Picture 3" descr="Screen shot 2011-09-12 at 10.55.00 AM.png"/>
          <p:cNvPicPr>
            <a:picLocks noChangeAspect="1"/>
          </p:cNvPicPr>
          <p:nvPr/>
        </p:nvPicPr>
        <p:blipFill>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artisticPencilGrayscale/>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383286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79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7604" name="Picture 4" descr="Image:Family Watching TV in the 1950s.jpg">
            <a:hlinkClick r:id="rId3"/>
          </p:cNvPr>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92" t="31914" r="5210"/>
          <a:stretch/>
        </p:blipFill>
        <p:spPr bwMode="auto">
          <a:xfrm>
            <a:off x="0" y="-1"/>
            <a:ext cx="9144000" cy="6858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37606" name="Text Box 6"/>
          <p:cNvSpPr txBox="1">
            <a:spLocks noChangeArrowheads="1"/>
          </p:cNvSpPr>
          <p:nvPr/>
        </p:nvSpPr>
        <p:spPr bwMode="auto">
          <a:xfrm>
            <a:off x="211138" y="5018453"/>
            <a:ext cx="8541279" cy="1692771"/>
          </a:xfrm>
          <a:prstGeom prst="rect">
            <a:avLst/>
          </a:prstGeom>
          <a:solidFill>
            <a:schemeClr val="tx1">
              <a:alpha val="59000"/>
            </a:schemeClr>
          </a:solidFill>
          <a:ln>
            <a:noFill/>
          </a:ln>
          <a:effectLst/>
        </p:spPr>
        <p:txBody>
          <a:bodyPr wrap="square">
            <a:spAutoFit/>
          </a:bodyPr>
          <a:lstStyle/>
          <a:p>
            <a:r>
              <a:rPr lang="en-US" sz="3200" b="1" dirty="0">
                <a:solidFill>
                  <a:srgbClr val="FFFFFF"/>
                </a:solidFill>
                <a:latin typeface="Arial Narrow"/>
                <a:cs typeface="Arial Narrow"/>
              </a:rPr>
              <a:t>Consumers used to be such good little listeners</a:t>
            </a:r>
          </a:p>
          <a:p>
            <a:r>
              <a:rPr lang="en-US" sz="2400" b="1" i="0" dirty="0" smtClean="0">
                <a:solidFill>
                  <a:schemeClr val="bg1"/>
                </a:solidFill>
                <a:latin typeface="Arial Narrow"/>
                <a:cs typeface="Arial Narrow"/>
              </a:rPr>
              <a:t>Limited </a:t>
            </a:r>
            <a:r>
              <a:rPr lang="en-US" sz="2400" b="1" i="0" dirty="0">
                <a:solidFill>
                  <a:schemeClr val="bg1"/>
                </a:solidFill>
                <a:latin typeface="Arial Narrow"/>
                <a:cs typeface="Arial Narrow"/>
              </a:rPr>
              <a:t>media choices</a:t>
            </a:r>
          </a:p>
          <a:p>
            <a:r>
              <a:rPr lang="en-US" sz="2400" b="1" i="0" dirty="0">
                <a:solidFill>
                  <a:schemeClr val="bg1"/>
                </a:solidFill>
                <a:latin typeface="Arial Narrow"/>
                <a:cs typeface="Arial Narrow"/>
              </a:rPr>
              <a:t>Trust in </a:t>
            </a:r>
            <a:r>
              <a:rPr lang="en-US" sz="2400" b="1" i="0" dirty="0" smtClean="0">
                <a:solidFill>
                  <a:schemeClr val="bg1"/>
                </a:solidFill>
                <a:latin typeface="Arial Narrow"/>
                <a:cs typeface="Arial Narrow"/>
              </a:rPr>
              <a:t>institutions (including brands)</a:t>
            </a:r>
            <a:endParaRPr lang="en-US" sz="2400" b="1" i="0" dirty="0">
              <a:solidFill>
                <a:schemeClr val="bg1"/>
              </a:solidFill>
              <a:latin typeface="Arial Narrow"/>
              <a:cs typeface="Arial Narrow"/>
            </a:endParaRPr>
          </a:p>
          <a:p>
            <a:r>
              <a:rPr lang="en-US" sz="2400" b="1" i="0" dirty="0">
                <a:solidFill>
                  <a:schemeClr val="bg1"/>
                </a:solidFill>
                <a:latin typeface="Arial Narrow"/>
                <a:cs typeface="Arial Narrow"/>
              </a:rPr>
              <a:t>Consumers disconnected from each other</a:t>
            </a:r>
            <a:endParaRPr lang="en-US" sz="2400" b="1" dirty="0">
              <a:solidFill>
                <a:schemeClr val="bg1"/>
              </a:solidFill>
              <a:latin typeface="Arial Narrow"/>
              <a:cs typeface="Arial Narrow"/>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9246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7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Pentagon 31"/>
          <p:cNvSpPr/>
          <p:nvPr/>
        </p:nvSpPr>
        <p:spPr>
          <a:xfrm>
            <a:off x="3715166" y="470862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2" name="Title 1"/>
          <p:cNvSpPr>
            <a:spLocks noGrp="1"/>
          </p:cNvSpPr>
          <p:nvPr>
            <p:ph type="title"/>
          </p:nvPr>
        </p:nvSpPr>
        <p:spPr>
          <a:xfrm>
            <a:off x="0" y="726755"/>
            <a:ext cx="9144000" cy="1432058"/>
          </a:xfrm>
        </p:spPr>
        <p:txBody>
          <a:bodyPr/>
          <a:lstStyle/>
          <a:p>
            <a:r>
              <a:rPr lang="en-US" dirty="0" smtClean="0"/>
              <a:t>Old Marketing: “waterfall” to the extreme</a:t>
            </a:r>
            <a:endParaRPr lang="en-US" dirty="0"/>
          </a:p>
        </p:txBody>
      </p:sp>
      <p:sp>
        <p:nvSpPr>
          <p:cNvPr id="15" name="TextBox 14"/>
          <p:cNvSpPr txBox="1"/>
          <p:nvPr/>
        </p:nvSpPr>
        <p:spPr>
          <a:xfrm rot="19015594">
            <a:off x="566712" y="3571095"/>
            <a:ext cx="2203007" cy="369332"/>
          </a:xfrm>
          <a:prstGeom prst="rect">
            <a:avLst/>
          </a:prstGeom>
          <a:noFill/>
        </p:spPr>
        <p:txBody>
          <a:bodyPr wrap="square" rtlCol="0">
            <a:spAutoFit/>
          </a:bodyPr>
          <a:lstStyle/>
          <a:p>
            <a:r>
              <a:rPr lang="en-US" dirty="0" smtClean="0"/>
              <a:t>Customer research</a:t>
            </a:r>
            <a:endParaRPr lang="en-US" dirty="0"/>
          </a:p>
        </p:txBody>
      </p:sp>
      <p:sp>
        <p:nvSpPr>
          <p:cNvPr id="16" name="TextBox 15"/>
          <p:cNvSpPr txBox="1"/>
          <p:nvPr/>
        </p:nvSpPr>
        <p:spPr>
          <a:xfrm rot="19015594">
            <a:off x="1326278" y="3372663"/>
            <a:ext cx="2771129" cy="369332"/>
          </a:xfrm>
          <a:prstGeom prst="rect">
            <a:avLst/>
          </a:prstGeom>
          <a:noFill/>
        </p:spPr>
        <p:txBody>
          <a:bodyPr wrap="square" rtlCol="0">
            <a:spAutoFit/>
          </a:bodyPr>
          <a:lstStyle/>
          <a:p>
            <a:r>
              <a:rPr lang="en-US" dirty="0" smtClean="0"/>
              <a:t>Competitive Intelligence</a:t>
            </a:r>
            <a:endParaRPr lang="en-US" dirty="0"/>
          </a:p>
        </p:txBody>
      </p:sp>
      <p:sp>
        <p:nvSpPr>
          <p:cNvPr id="17" name="TextBox 16"/>
          <p:cNvSpPr txBox="1"/>
          <p:nvPr/>
        </p:nvSpPr>
        <p:spPr>
          <a:xfrm rot="19015594">
            <a:off x="2141903" y="3160469"/>
            <a:ext cx="3370784" cy="369332"/>
          </a:xfrm>
          <a:prstGeom prst="rect">
            <a:avLst/>
          </a:prstGeom>
          <a:noFill/>
        </p:spPr>
        <p:txBody>
          <a:bodyPr wrap="square" rtlCol="0">
            <a:spAutoFit/>
          </a:bodyPr>
          <a:lstStyle/>
          <a:p>
            <a:r>
              <a:rPr lang="en-US" dirty="0" smtClean="0"/>
              <a:t>Strategic business intelligence</a:t>
            </a:r>
            <a:endParaRPr lang="en-US" dirty="0"/>
          </a:p>
        </p:txBody>
      </p:sp>
      <p:sp>
        <p:nvSpPr>
          <p:cNvPr id="18" name="TextBox 17"/>
          <p:cNvSpPr txBox="1"/>
          <p:nvPr/>
        </p:nvSpPr>
        <p:spPr>
          <a:xfrm rot="19015594">
            <a:off x="3203287" y="3451396"/>
            <a:ext cx="2499859" cy="369332"/>
          </a:xfrm>
          <a:prstGeom prst="rect">
            <a:avLst/>
          </a:prstGeom>
          <a:noFill/>
        </p:spPr>
        <p:txBody>
          <a:bodyPr wrap="square" rtlCol="0">
            <a:spAutoFit/>
          </a:bodyPr>
          <a:lstStyle/>
          <a:p>
            <a:r>
              <a:rPr lang="en-US" dirty="0" smtClean="0"/>
              <a:t>Product development</a:t>
            </a:r>
            <a:endParaRPr lang="en-US" dirty="0"/>
          </a:p>
        </p:txBody>
      </p:sp>
      <p:sp>
        <p:nvSpPr>
          <p:cNvPr id="19" name="TextBox 18"/>
          <p:cNvSpPr txBox="1"/>
          <p:nvPr/>
        </p:nvSpPr>
        <p:spPr>
          <a:xfrm rot="19015594">
            <a:off x="3928857" y="3089765"/>
            <a:ext cx="3546493" cy="369332"/>
          </a:xfrm>
          <a:prstGeom prst="rect">
            <a:avLst/>
          </a:prstGeom>
          <a:noFill/>
        </p:spPr>
        <p:txBody>
          <a:bodyPr wrap="square" rtlCol="0">
            <a:spAutoFit/>
          </a:bodyPr>
          <a:lstStyle/>
          <a:p>
            <a:r>
              <a:rPr lang="en-US" dirty="0" smtClean="0"/>
              <a:t>Launch (customer acquisition)</a:t>
            </a:r>
            <a:endParaRPr lang="en-US" dirty="0"/>
          </a:p>
        </p:txBody>
      </p:sp>
      <p:sp>
        <p:nvSpPr>
          <p:cNvPr id="5" name="Pentagon 4"/>
          <p:cNvSpPr/>
          <p:nvPr/>
        </p:nvSpPr>
        <p:spPr>
          <a:xfrm>
            <a:off x="2644214" y="469133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6" name="Pentagon 5"/>
          <p:cNvSpPr/>
          <p:nvPr/>
        </p:nvSpPr>
        <p:spPr>
          <a:xfrm>
            <a:off x="1657124" y="470862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7" name="Pentagon 6"/>
          <p:cNvSpPr/>
          <p:nvPr/>
        </p:nvSpPr>
        <p:spPr>
          <a:xfrm>
            <a:off x="737475" y="4696975"/>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8" name="Pentagon 7"/>
          <p:cNvSpPr/>
          <p:nvPr/>
        </p:nvSpPr>
        <p:spPr>
          <a:xfrm>
            <a:off x="664278" y="4691331"/>
            <a:ext cx="1192489"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grpSp>
        <p:nvGrpSpPr>
          <p:cNvPr id="33" name="Group 32"/>
          <p:cNvGrpSpPr/>
          <p:nvPr/>
        </p:nvGrpSpPr>
        <p:grpSpPr>
          <a:xfrm>
            <a:off x="6000619" y="3520156"/>
            <a:ext cx="3098608" cy="2554861"/>
            <a:chOff x="5604451" y="3520156"/>
            <a:chExt cx="3098608" cy="2554861"/>
          </a:xfrm>
        </p:grpSpPr>
        <p:sp>
          <p:nvSpPr>
            <p:cNvPr id="20" name="TextBox 19"/>
            <p:cNvSpPr txBox="1"/>
            <p:nvPr/>
          </p:nvSpPr>
          <p:spPr>
            <a:xfrm rot="19015594">
              <a:off x="5779997" y="3520156"/>
              <a:ext cx="2281653" cy="369332"/>
            </a:xfrm>
            <a:prstGeom prst="rect">
              <a:avLst/>
            </a:prstGeom>
            <a:noFill/>
          </p:spPr>
          <p:txBody>
            <a:bodyPr wrap="square" rtlCol="0">
              <a:spAutoFit/>
            </a:bodyPr>
            <a:lstStyle/>
            <a:p>
              <a:r>
                <a:rPr lang="en-US" dirty="0" smtClean="0"/>
                <a:t>Customer retention</a:t>
              </a:r>
              <a:endParaRPr lang="en-US" dirty="0"/>
            </a:p>
          </p:txBody>
        </p:sp>
        <p:sp>
          <p:nvSpPr>
            <p:cNvPr id="21" name="TextBox 20"/>
            <p:cNvSpPr txBox="1"/>
            <p:nvPr/>
          </p:nvSpPr>
          <p:spPr>
            <a:xfrm rot="19015594">
              <a:off x="6586295" y="3525554"/>
              <a:ext cx="2116764" cy="369332"/>
            </a:xfrm>
            <a:prstGeom prst="rect">
              <a:avLst/>
            </a:prstGeom>
            <a:noFill/>
          </p:spPr>
          <p:txBody>
            <a:bodyPr wrap="square" rtlCol="0">
              <a:spAutoFit/>
            </a:bodyPr>
            <a:lstStyle/>
            <a:p>
              <a:r>
                <a:rPr lang="en-US" dirty="0" smtClean="0"/>
                <a:t>Customer support</a:t>
              </a:r>
              <a:endParaRPr lang="en-US" dirty="0"/>
            </a:p>
          </p:txBody>
        </p:sp>
        <p:sp>
          <p:nvSpPr>
            <p:cNvPr id="30" name="Pentagon 29"/>
            <p:cNvSpPr/>
            <p:nvPr/>
          </p:nvSpPr>
          <p:spPr>
            <a:xfrm>
              <a:off x="6030814" y="4672373"/>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31" name="Pentagon 30"/>
            <p:cNvSpPr/>
            <p:nvPr/>
          </p:nvSpPr>
          <p:spPr>
            <a:xfrm>
              <a:off x="5604451" y="4666729"/>
              <a:ext cx="1554549"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grpSp>
      <p:sp>
        <p:nvSpPr>
          <p:cNvPr id="10" name="Oval 9"/>
          <p:cNvSpPr/>
          <p:nvPr/>
        </p:nvSpPr>
        <p:spPr>
          <a:xfrm>
            <a:off x="5268751" y="4699357"/>
            <a:ext cx="1402644" cy="1402644"/>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b="1" dirty="0" smtClean="0"/>
              <a:t>The customer</a:t>
            </a:r>
            <a:endParaRPr lang="en-US" sz="2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2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3" name="Picture 5"/>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195" t="36852" r="48206" b="21085"/>
          <a:stretch/>
        </p:blipFill>
        <p:spPr bwMode="auto">
          <a:xfrm>
            <a:off x="2004164" y="198065"/>
            <a:ext cx="3868504" cy="5650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21509" name="Picture 7" descr="ad-men"/>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5700" y="3803205"/>
            <a:ext cx="3683876" cy="2961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30052"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9358" t="35220" r="46761" b="30583"/>
          <a:stretch>
            <a:fillRect/>
          </a:stretch>
        </p:blipFill>
        <p:spPr bwMode="auto">
          <a:xfrm>
            <a:off x="5775168" y="2135589"/>
            <a:ext cx="2931274" cy="31482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192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Line 2"/>
          <p:cNvSpPr>
            <a:spLocks noChangeShapeType="1"/>
          </p:cNvSpPr>
          <p:nvPr/>
        </p:nvSpPr>
        <p:spPr bwMode="auto">
          <a:xfrm>
            <a:off x="457200" y="3581400"/>
            <a:ext cx="8305800" cy="0"/>
          </a:xfrm>
          <a:prstGeom prst="line">
            <a:avLst/>
          </a:prstGeom>
          <a:noFill/>
          <a:ln w="9525">
            <a:solidFill>
              <a:srgbClr val="7F7F7F"/>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53283" name="Oval 3"/>
          <p:cNvSpPr>
            <a:spLocks noChangeArrowheads="1"/>
          </p:cNvSpPr>
          <p:nvPr/>
        </p:nvSpPr>
        <p:spPr bwMode="auto">
          <a:xfrm>
            <a:off x="914400" y="2971800"/>
            <a:ext cx="1143000" cy="1143000"/>
          </a:xfrm>
          <a:prstGeom prst="ellipse">
            <a:avLst/>
          </a:prstGeom>
          <a:solidFill>
            <a:schemeClr val="tx1">
              <a:lumMod val="50000"/>
              <a:lumOff val="50000"/>
            </a:schemeClr>
          </a:solidFill>
          <a:ln>
            <a:noFill/>
          </a:ln>
          <a:effectLst/>
          <a:extLst/>
        </p:spPr>
        <p:txBody>
          <a:bodyPr wrap="none" anchor="ctr"/>
          <a:lstStyle/>
          <a:p>
            <a:pPr>
              <a:defRPr/>
            </a:pPr>
            <a:endParaRPr lang="en-US">
              <a:cs typeface="+mn-cs"/>
            </a:endParaRPr>
          </a:p>
        </p:txBody>
      </p:sp>
      <p:sp>
        <p:nvSpPr>
          <p:cNvPr id="353284" name="Text Box 4"/>
          <p:cNvSpPr txBox="1">
            <a:spLocks noChangeArrowheads="1"/>
          </p:cNvSpPr>
          <p:nvPr/>
        </p:nvSpPr>
        <p:spPr bwMode="auto">
          <a:xfrm>
            <a:off x="990600"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cs typeface="+mn-cs"/>
              </a:rPr>
              <a:t>1900</a:t>
            </a:r>
          </a:p>
        </p:txBody>
      </p:sp>
      <p:sp>
        <p:nvSpPr>
          <p:cNvPr id="353285" name="Oval 5"/>
          <p:cNvSpPr>
            <a:spLocks noChangeArrowheads="1"/>
          </p:cNvSpPr>
          <p:nvPr/>
        </p:nvSpPr>
        <p:spPr bwMode="auto">
          <a:xfrm>
            <a:off x="3886200" y="2971800"/>
            <a:ext cx="1143000" cy="1143000"/>
          </a:xfrm>
          <a:prstGeom prst="ellipse">
            <a:avLst/>
          </a:prstGeom>
          <a:solidFill>
            <a:schemeClr val="tx1">
              <a:lumMod val="50000"/>
              <a:lumOff val="50000"/>
            </a:schemeClr>
          </a:solidFill>
          <a:ln>
            <a:noFill/>
          </a:ln>
          <a:effectLst/>
          <a:extLst/>
        </p:spPr>
        <p:txBody>
          <a:bodyPr wrap="none" anchor="ctr"/>
          <a:lstStyle/>
          <a:p>
            <a:pPr>
              <a:defRPr/>
            </a:pPr>
            <a:endParaRPr lang="en-US">
              <a:cs typeface="+mn-cs"/>
            </a:endParaRPr>
          </a:p>
        </p:txBody>
      </p:sp>
      <p:sp>
        <p:nvSpPr>
          <p:cNvPr id="353286" name="Text Box 6"/>
          <p:cNvSpPr txBox="1">
            <a:spLocks noChangeArrowheads="1"/>
          </p:cNvSpPr>
          <p:nvPr/>
        </p:nvSpPr>
        <p:spPr bwMode="auto">
          <a:xfrm>
            <a:off x="3962400"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cs typeface="+mn-cs"/>
              </a:rPr>
              <a:t>1950</a:t>
            </a:r>
          </a:p>
        </p:txBody>
      </p:sp>
      <p:sp>
        <p:nvSpPr>
          <p:cNvPr id="353287" name="Oval 7"/>
          <p:cNvSpPr>
            <a:spLocks noChangeArrowheads="1"/>
          </p:cNvSpPr>
          <p:nvPr/>
        </p:nvSpPr>
        <p:spPr bwMode="auto">
          <a:xfrm>
            <a:off x="6858000" y="2971800"/>
            <a:ext cx="1143000" cy="1143000"/>
          </a:xfrm>
          <a:prstGeom prst="ellipse">
            <a:avLst/>
          </a:prstGeom>
          <a:solidFill>
            <a:srgbClr val="3366FF"/>
          </a:solidFill>
          <a:ln>
            <a:noFill/>
          </a:ln>
          <a:effectLst/>
          <a:extLst/>
        </p:spPr>
        <p:txBody>
          <a:bodyPr wrap="none" anchor="ctr"/>
          <a:lstStyle/>
          <a:p>
            <a:pPr>
              <a:defRPr/>
            </a:pPr>
            <a:endParaRPr lang="en-US">
              <a:cs typeface="+mn-cs"/>
            </a:endParaRPr>
          </a:p>
        </p:txBody>
      </p:sp>
      <p:sp>
        <p:nvSpPr>
          <p:cNvPr id="353288" name="Text Box 8"/>
          <p:cNvSpPr txBox="1">
            <a:spLocks noChangeArrowheads="1"/>
          </p:cNvSpPr>
          <p:nvPr/>
        </p:nvSpPr>
        <p:spPr bwMode="auto">
          <a:xfrm>
            <a:off x="6934200" y="3290888"/>
            <a:ext cx="984250"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bg1"/>
                </a:solidFill>
                <a:cs typeface="+mn-cs"/>
              </a:rPr>
              <a:t>2010</a:t>
            </a:r>
          </a:p>
        </p:txBody>
      </p:sp>
      <p:sp>
        <p:nvSpPr>
          <p:cNvPr id="353289" name="Text Box 9"/>
          <p:cNvSpPr txBox="1">
            <a:spLocks noChangeArrowheads="1"/>
          </p:cNvSpPr>
          <p:nvPr/>
        </p:nvSpPr>
        <p:spPr bwMode="auto">
          <a:xfrm>
            <a:off x="6203950" y="4267200"/>
            <a:ext cx="2408231"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7F7F7F"/>
                </a:solidFill>
                <a:cs typeface="+mn-cs"/>
              </a:rPr>
              <a:t>global village marketing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374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4"/>
          <p:cNvSpPr>
            <a:spLocks noGrp="1" noChangeArrowheads="1"/>
          </p:cNvSpPr>
          <p:nvPr>
            <p:ph type="title"/>
          </p:nvPr>
        </p:nvSpPr>
        <p:spPr>
          <a:xfrm>
            <a:off x="0" y="447277"/>
            <a:ext cx="9144000" cy="1432058"/>
          </a:xfrm>
        </p:spPr>
        <p:txBody>
          <a:bodyPr>
            <a:normAutofit/>
          </a:bodyPr>
          <a:lstStyle/>
          <a:p>
            <a:r>
              <a:rPr lang="en-US" sz="3200" b="1" dirty="0" smtClean="0">
                <a:latin typeface="Arial Narrow" pitchFamily="34" charset="0"/>
                <a:ea typeface="ＭＳ Ｐゴシック" pitchFamily="34" charset="-128"/>
              </a:rPr>
              <a:t>1 billion+ people talking online right now, forcing companies to rethink how they listen, market, innovate.</a:t>
            </a:r>
          </a:p>
        </p:txBody>
      </p:sp>
      <p:pic>
        <p:nvPicPr>
          <p:cNvPr id="477201" name="Picture 17" descr="time-person-of-the-year-image"/>
          <p:cNvPicPr>
            <a:picLocks noChangeAspect="1" noChangeArrowheads="1"/>
          </p:cNvPicPr>
          <p:nvPr/>
        </p:nvPicPr>
        <p:blipFill>
          <a:blip r:embed="rId3"/>
          <a:srcRect/>
          <a:stretch>
            <a:fillRect/>
          </a:stretch>
        </p:blipFill>
        <p:spPr bwMode="auto">
          <a:xfrm>
            <a:off x="2901950" y="2026867"/>
            <a:ext cx="3395663" cy="4452938"/>
          </a:xfrm>
          <a:prstGeom prst="rect">
            <a:avLst/>
          </a:prstGeom>
          <a:noFill/>
          <a:effectLst>
            <a:outerShdw blurRad="63500" dist="107763" dir="2700000" algn="ctr" rotWithShape="0">
              <a:srgbClr val="000000">
                <a:alpha val="50000"/>
              </a:srgbClr>
            </a:outerShdw>
          </a:effectLst>
        </p:spPr>
      </p:pic>
      <p:sp>
        <p:nvSpPr>
          <p:cNvPr id="16387" name="AutoShape 19"/>
          <p:cNvSpPr>
            <a:spLocks noChangeArrowheads="1"/>
          </p:cNvSpPr>
          <p:nvPr/>
        </p:nvSpPr>
        <p:spPr bwMode="auto">
          <a:xfrm>
            <a:off x="6642100" y="5020892"/>
            <a:ext cx="2106613" cy="1146175"/>
          </a:xfrm>
          <a:prstGeom prst="wedgeRoundRectCallout">
            <a:avLst>
              <a:gd name="adj1" fmla="val -80495"/>
              <a:gd name="adj2" fmla="val -56579"/>
              <a:gd name="adj3" fmla="val 16667"/>
            </a:avLst>
          </a:prstGeom>
          <a:solidFill>
            <a:srgbClr val="DDDDDD"/>
          </a:solidFill>
          <a:ln w="9525">
            <a:noFill/>
            <a:miter lim="800000"/>
            <a:headEnd/>
            <a:tailEnd/>
          </a:ln>
        </p:spPr>
        <p:txBody>
          <a:bodyPr lIns="45720" rIns="45720" anchor="ctr"/>
          <a:lstStyle/>
          <a:p>
            <a:pPr algn="ctr"/>
            <a:r>
              <a:rPr lang="en-US" i="1"/>
              <a:t>VIDEO-SHARING SITES</a:t>
            </a:r>
          </a:p>
        </p:txBody>
      </p:sp>
      <p:sp>
        <p:nvSpPr>
          <p:cNvPr id="16388" name="AutoShape 20"/>
          <p:cNvSpPr>
            <a:spLocks noChangeArrowheads="1"/>
          </p:cNvSpPr>
          <p:nvPr/>
        </p:nvSpPr>
        <p:spPr bwMode="auto">
          <a:xfrm>
            <a:off x="6667500" y="2120530"/>
            <a:ext cx="2081213" cy="1041400"/>
          </a:xfrm>
          <a:prstGeom prst="wedgeRoundRectCallout">
            <a:avLst>
              <a:gd name="adj1" fmla="val -85468"/>
              <a:gd name="adj2" fmla="val 133231"/>
              <a:gd name="adj3" fmla="val 16667"/>
            </a:avLst>
          </a:prstGeom>
          <a:solidFill>
            <a:srgbClr val="DDDDDD"/>
          </a:solidFill>
          <a:ln w="9525">
            <a:noFill/>
            <a:miter lim="800000"/>
            <a:headEnd/>
            <a:tailEnd/>
          </a:ln>
        </p:spPr>
        <p:txBody>
          <a:bodyPr lIns="45720" rIns="45720" anchor="ctr"/>
          <a:lstStyle/>
          <a:p>
            <a:pPr algn="ctr"/>
            <a:r>
              <a:rPr lang="en-US" i="1"/>
              <a:t>TWITTER</a:t>
            </a:r>
          </a:p>
        </p:txBody>
      </p:sp>
      <p:sp>
        <p:nvSpPr>
          <p:cNvPr id="16389" name="AutoShape 21"/>
          <p:cNvSpPr>
            <a:spLocks noChangeArrowheads="1"/>
          </p:cNvSpPr>
          <p:nvPr/>
        </p:nvSpPr>
        <p:spPr bwMode="auto">
          <a:xfrm>
            <a:off x="479425" y="4984380"/>
            <a:ext cx="2081213" cy="1068387"/>
          </a:xfrm>
          <a:prstGeom prst="wedgeRoundRectCallout">
            <a:avLst>
              <a:gd name="adj1" fmla="val 82722"/>
              <a:gd name="adj2" fmla="val -96509"/>
              <a:gd name="adj3" fmla="val 16667"/>
            </a:avLst>
          </a:prstGeom>
          <a:solidFill>
            <a:srgbClr val="DDDDDD"/>
          </a:solidFill>
          <a:ln w="9525">
            <a:noFill/>
            <a:miter lim="800000"/>
            <a:headEnd/>
            <a:tailEnd/>
          </a:ln>
        </p:spPr>
        <p:txBody>
          <a:bodyPr lIns="45720" rIns="45720" anchor="ctr"/>
          <a:lstStyle/>
          <a:p>
            <a:pPr algn="ctr"/>
            <a:r>
              <a:rPr lang="en-US" i="1"/>
              <a:t>FORUMS</a:t>
            </a:r>
          </a:p>
        </p:txBody>
      </p:sp>
      <p:sp>
        <p:nvSpPr>
          <p:cNvPr id="16390" name="AutoShape 22"/>
          <p:cNvSpPr>
            <a:spLocks noChangeArrowheads="1"/>
          </p:cNvSpPr>
          <p:nvPr/>
        </p:nvSpPr>
        <p:spPr bwMode="auto">
          <a:xfrm>
            <a:off x="527050" y="2252292"/>
            <a:ext cx="2081213" cy="1068388"/>
          </a:xfrm>
          <a:prstGeom prst="wedgeRoundRectCallout">
            <a:avLst>
              <a:gd name="adj1" fmla="val 78907"/>
              <a:gd name="adj2" fmla="val 56537"/>
              <a:gd name="adj3" fmla="val 16667"/>
            </a:avLst>
          </a:prstGeom>
          <a:solidFill>
            <a:srgbClr val="DDDDDD"/>
          </a:solidFill>
          <a:ln w="9525">
            <a:noFill/>
            <a:miter lim="800000"/>
            <a:headEnd/>
            <a:tailEnd/>
          </a:ln>
        </p:spPr>
        <p:txBody>
          <a:bodyPr lIns="45720" rIns="45720" anchor="ctr"/>
          <a:lstStyle/>
          <a:p>
            <a:pPr algn="ctr"/>
            <a:r>
              <a:rPr lang="en-US" i="1"/>
              <a:t>BLOGS</a:t>
            </a:r>
          </a:p>
        </p:txBody>
      </p:sp>
      <p:sp>
        <p:nvSpPr>
          <p:cNvPr id="16391" name="AutoShape 26"/>
          <p:cNvSpPr>
            <a:spLocks noChangeArrowheads="1"/>
          </p:cNvSpPr>
          <p:nvPr/>
        </p:nvSpPr>
        <p:spPr bwMode="auto">
          <a:xfrm>
            <a:off x="6681788" y="3681042"/>
            <a:ext cx="2081212" cy="1068388"/>
          </a:xfrm>
          <a:prstGeom prst="wedgeRoundRectCallout">
            <a:avLst>
              <a:gd name="adj1" fmla="val -78833"/>
              <a:gd name="adj2" fmla="val -14634"/>
              <a:gd name="adj3" fmla="val 16667"/>
            </a:avLst>
          </a:prstGeom>
          <a:solidFill>
            <a:srgbClr val="DDDDDD"/>
          </a:solidFill>
          <a:ln w="9525">
            <a:noFill/>
            <a:miter lim="800000"/>
            <a:headEnd/>
            <a:tailEnd/>
          </a:ln>
        </p:spPr>
        <p:txBody>
          <a:bodyPr lIns="45720" rIns="45720" anchor="ctr"/>
          <a:lstStyle/>
          <a:p>
            <a:pPr algn="ctr"/>
            <a:r>
              <a:rPr lang="en-US" i="1"/>
              <a:t>IMAGE-SHARING SITES</a:t>
            </a:r>
          </a:p>
        </p:txBody>
      </p:sp>
      <p:sp>
        <p:nvSpPr>
          <p:cNvPr id="16392" name="AutoShape 27"/>
          <p:cNvSpPr>
            <a:spLocks noChangeArrowheads="1"/>
          </p:cNvSpPr>
          <p:nvPr/>
        </p:nvSpPr>
        <p:spPr bwMode="auto">
          <a:xfrm>
            <a:off x="487363" y="3598492"/>
            <a:ext cx="2081212" cy="1068388"/>
          </a:xfrm>
          <a:prstGeom prst="wedgeRoundRectCallout">
            <a:avLst>
              <a:gd name="adj1" fmla="val 81806"/>
              <a:gd name="adj2" fmla="val -45838"/>
              <a:gd name="adj3" fmla="val 16667"/>
            </a:avLst>
          </a:prstGeom>
          <a:solidFill>
            <a:srgbClr val="DDDDDD"/>
          </a:solidFill>
          <a:ln w="9525">
            <a:noFill/>
            <a:miter lim="800000"/>
            <a:headEnd/>
            <a:tailEnd/>
          </a:ln>
        </p:spPr>
        <p:txBody>
          <a:bodyPr lIns="45720" rIns="45720" anchor="ctr"/>
          <a:lstStyle/>
          <a:p>
            <a:pPr algn="ctr"/>
            <a:r>
              <a:rPr lang="en-US" i="1"/>
              <a:t>SOCIAL NETWORKS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026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061652" y="2666813"/>
            <a:ext cx="7326589" cy="3236834"/>
            <a:chOff x="1167817" y="1575008"/>
            <a:chExt cx="8059248" cy="2671138"/>
          </a:xfrm>
        </p:grpSpPr>
        <p:pic>
          <p:nvPicPr>
            <p:cNvPr id="5" name="Picture 4" descr="Picture 5.png"/>
            <p:cNvPicPr>
              <a:picLocks noChangeAspect="1"/>
            </p:cNvPicPr>
            <p:nvPr/>
          </p:nvPicPr>
          <p:blipFill>
            <a:blip r:embed="rId2"/>
            <a:stretch>
              <a:fillRect/>
            </a:stretch>
          </p:blipFill>
          <p:spPr>
            <a:xfrm>
              <a:off x="1167817" y="1575008"/>
              <a:ext cx="7945256" cy="2245398"/>
            </a:xfrm>
            <a:prstGeom prst="rect">
              <a:avLst/>
            </a:prstGeom>
          </p:spPr>
        </p:pic>
        <p:sp>
          <p:nvSpPr>
            <p:cNvPr id="7" name="TextBox 6"/>
            <p:cNvSpPr txBox="1"/>
            <p:nvPr/>
          </p:nvSpPr>
          <p:spPr>
            <a:xfrm>
              <a:off x="7719308" y="3966761"/>
              <a:ext cx="1507757" cy="279385"/>
            </a:xfrm>
            <a:prstGeom prst="rect">
              <a:avLst/>
            </a:prstGeom>
            <a:noFill/>
          </p:spPr>
          <p:txBody>
            <a:bodyPr wrap="none" rtlCol="0">
              <a:spAutoFit/>
            </a:bodyPr>
            <a:lstStyle/>
            <a:p>
              <a:pPr marL="342900" indent="-342900"/>
              <a:r>
                <a:rPr lang="en-US" sz="1600" dirty="0" smtClean="0">
                  <a:solidFill>
                    <a:schemeClr val="bg1">
                      <a:lumMod val="95000"/>
                    </a:schemeClr>
                  </a:solidFill>
                  <a:latin typeface="+mn-lt"/>
                </a:rPr>
                <a:t>Source: </a:t>
              </a:r>
              <a:r>
                <a:rPr lang="en-US" sz="1600" dirty="0" err="1" smtClean="0">
                  <a:solidFill>
                    <a:schemeClr val="bg1">
                      <a:lumMod val="95000"/>
                    </a:schemeClr>
                  </a:solidFill>
                  <a:latin typeface="+mn-lt"/>
                </a:rPr>
                <a:t>xkcd</a:t>
              </a:r>
              <a:endParaRPr lang="en-US" sz="1600" dirty="0" smtClean="0">
                <a:solidFill>
                  <a:schemeClr val="bg1">
                    <a:lumMod val="95000"/>
                  </a:schemeClr>
                </a:solidFill>
                <a:latin typeface="+mn-lt"/>
              </a:endParaRPr>
            </a:p>
          </p:txBody>
        </p:sp>
      </p:grpSp>
      <p:sp>
        <p:nvSpPr>
          <p:cNvPr id="6" name="Title 1"/>
          <p:cNvSpPr txBox="1">
            <a:spLocks/>
          </p:cNvSpPr>
          <p:nvPr/>
        </p:nvSpPr>
        <p:spPr>
          <a:xfrm>
            <a:off x="0" y="726755"/>
            <a:ext cx="9144000" cy="1432058"/>
          </a:xfrm>
          <a:prstGeom prst="rect">
            <a:avLst/>
          </a:prstGeom>
          <a:solidFill>
            <a:srgbClr val="3366FF"/>
          </a:solidFill>
        </p:spPr>
        <p:txBody>
          <a:bodyPr vert="horz" lIns="91440" tIns="45720" rIns="91440" bIns="45720" rtlCol="0" anchor="ctr">
            <a:normAutofit/>
          </a:bodyPr>
          <a:lstStyle>
            <a:lvl1pPr algn="r" defTabSz="457200" rtl="0" eaLnBrk="1" latinLnBrk="0" hangingPunct="1">
              <a:spcBef>
                <a:spcPct val="0"/>
              </a:spcBef>
              <a:buNone/>
              <a:defRPr lang="en-US" sz="4800" kern="1200" dirty="0">
                <a:solidFill>
                  <a:schemeClr val="tx1"/>
                </a:solidFill>
                <a:latin typeface="Arial Narrow"/>
                <a:ea typeface="+mj-ea"/>
                <a:cs typeface="Arial Narrow"/>
              </a:defRPr>
            </a:lvl1pPr>
          </a:lstStyle>
          <a:p>
            <a:pPr algn="ctr"/>
            <a:r>
              <a:rPr lang="en-US" dirty="0" smtClean="0">
                <a:solidFill>
                  <a:schemeClr val="bg1"/>
                </a:solidFill>
              </a:rPr>
              <a:t>The Fire Hose of Feedback</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7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Picture 1.png"/>
          <p:cNvPicPr>
            <a:picLocks noChangeAspect="1"/>
          </p:cNvPicPr>
          <p:nvPr/>
        </p:nvPicPr>
        <p:blipFill>
          <a:blip r:embed="rId3"/>
          <a:srcRect l="733" t="799" r="1170" b="983"/>
          <a:stretch>
            <a:fillRect/>
          </a:stretch>
        </p:blipFill>
        <p:spPr>
          <a:xfrm>
            <a:off x="2285337" y="996779"/>
            <a:ext cx="4400965" cy="46369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797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Picture 2.png"/>
          <p:cNvPicPr>
            <a:picLocks noChangeAspect="1"/>
          </p:cNvPicPr>
          <p:nvPr/>
        </p:nvPicPr>
        <p:blipFill>
          <a:blip r:embed="rId2"/>
          <a:srcRect l="641" t="1566" r="1798" b="1288"/>
          <a:stretch>
            <a:fillRect/>
          </a:stretch>
        </p:blipFill>
        <p:spPr>
          <a:xfrm>
            <a:off x="1956819" y="1029325"/>
            <a:ext cx="4475939" cy="47268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1797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 3.png"/>
          <p:cNvPicPr>
            <a:picLocks noChangeAspect="1"/>
          </p:cNvPicPr>
          <p:nvPr/>
        </p:nvPicPr>
        <p:blipFill>
          <a:blip r:embed="rId2"/>
          <a:srcRect l="984" t="1676" r="1035" b="5207"/>
          <a:stretch>
            <a:fillRect/>
          </a:stretch>
        </p:blipFill>
        <p:spPr>
          <a:xfrm>
            <a:off x="0" y="0"/>
            <a:ext cx="9144000" cy="60360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5033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Picture 4.png"/>
          <p:cNvPicPr>
            <a:picLocks noChangeAspect="1"/>
          </p:cNvPicPr>
          <p:nvPr/>
        </p:nvPicPr>
        <p:blipFill>
          <a:blip r:embed="rId2"/>
          <a:srcRect l="898" t="1749" r="1285" b="1931"/>
          <a:stretch>
            <a:fillRect/>
          </a:stretch>
        </p:blipFill>
        <p:spPr>
          <a:xfrm>
            <a:off x="1685636" y="0"/>
            <a:ext cx="5160650" cy="6858000"/>
          </a:xfrm>
          <a:prstGeom prst="rect">
            <a:avLst/>
          </a:prstGeom>
        </p:spPr>
      </p:pic>
      <p:sp>
        <p:nvSpPr>
          <p:cNvPr id="5" name="TextBox 4"/>
          <p:cNvSpPr txBox="1"/>
          <p:nvPr/>
        </p:nvSpPr>
        <p:spPr>
          <a:xfrm>
            <a:off x="6850305" y="4484787"/>
            <a:ext cx="2924846" cy="707886"/>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solidFill>
                  <a:schemeClr val="tx1"/>
                </a:solidFill>
                <a:latin typeface="Arial" pitchFamily="34" charset="0"/>
                <a:ea typeface="ＭＳ Ｐゴシック" pitchFamily="-65" charset="-128"/>
                <a:cs typeface="Arial" pitchFamily="34" charset="0"/>
              </a:rPr>
              <a:t>It can be a bit overwhelming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870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4792"/>
            <a:ext cx="9144000" cy="1432058"/>
          </a:xfrm>
        </p:spPr>
        <p:txBody>
          <a:bodyPr/>
          <a:lstStyle/>
          <a:p>
            <a:r>
              <a:rPr lang="en-US" dirty="0" smtClean="0"/>
              <a:t>What is </a:t>
            </a:r>
            <a:r>
              <a:rPr lang="en-US" b="1" dirty="0" smtClean="0"/>
              <a:t>marketing</a:t>
            </a:r>
            <a:r>
              <a:rPr lang="en-US" dirty="0" smtClean="0"/>
              <a:t>?</a:t>
            </a:r>
            <a:endParaRPr lang="en-US" dirty="0"/>
          </a:p>
        </p:txBody>
      </p:sp>
      <p:sp>
        <p:nvSpPr>
          <p:cNvPr id="3" name="TextBox 2"/>
          <p:cNvSpPr txBox="1"/>
          <p:nvPr/>
        </p:nvSpPr>
        <p:spPr>
          <a:xfrm>
            <a:off x="3437375" y="4337624"/>
            <a:ext cx="2338238" cy="369332"/>
          </a:xfrm>
          <a:prstGeom prst="rect">
            <a:avLst/>
          </a:prstGeom>
          <a:noFill/>
        </p:spPr>
        <p:txBody>
          <a:bodyPr wrap="none" rtlCol="0">
            <a:spAutoFit/>
          </a:bodyPr>
          <a:lstStyle/>
          <a:p>
            <a:r>
              <a:rPr lang="en-US" dirty="0" smtClean="0">
                <a:solidFill>
                  <a:schemeClr val="tx1">
                    <a:lumMod val="50000"/>
                    <a:lumOff val="50000"/>
                  </a:schemeClr>
                </a:solidFill>
              </a:rPr>
              <a:t>(hint: it’s *not* selling)</a:t>
            </a:r>
            <a:endParaRPr lang="en-US" dirty="0">
              <a:solidFill>
                <a:schemeClr val="tx1">
                  <a:lumMod val="50000"/>
                  <a:lumOff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400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0" y="641773"/>
            <a:ext cx="9144000" cy="1432058"/>
          </a:xfrm>
        </p:spPr>
        <p:txBody>
          <a:bodyPr>
            <a:normAutofit/>
          </a:bodyPr>
          <a:lstStyle/>
          <a:p>
            <a:r>
              <a:rPr lang="en-US" dirty="0"/>
              <a:t>Enabled networks hold brands accountable</a:t>
            </a:r>
          </a:p>
        </p:txBody>
      </p:sp>
      <p:sp>
        <p:nvSpPr>
          <p:cNvPr id="547843" name="Text Box 3"/>
          <p:cNvSpPr txBox="1">
            <a:spLocks noChangeArrowheads="1"/>
          </p:cNvSpPr>
          <p:nvPr/>
        </p:nvSpPr>
        <p:spPr bwMode="auto">
          <a:xfrm>
            <a:off x="457200" y="6028267"/>
            <a:ext cx="7010400" cy="5847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600" i="0" dirty="0">
                <a:hlinkClick r:id="rId3" tooltip="http://us.gizmodo.com/gadgets/home-entertainment/comcast-tech-falls-asleep-on-guys-couch-182440.php"/>
              </a:rPr>
              <a:t>http://us.gizmodo.com/gadgets/home-entertainment/comcast-tech-falls-asleep-on-guys-couch-182440.php</a:t>
            </a:r>
            <a:r>
              <a:rPr lang="en-US" sz="1600" i="0" dirty="0"/>
              <a:t> </a:t>
            </a:r>
          </a:p>
        </p:txBody>
      </p:sp>
      <p:pic>
        <p:nvPicPr>
          <p:cNvPr id="547844" name="Picture 4">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184" t="50302" r="35463" b="11667"/>
          <a:stretch>
            <a:fillRect/>
          </a:stretch>
        </p:blipFill>
        <p:spPr bwMode="auto">
          <a:xfrm>
            <a:off x="2540000" y="2590303"/>
            <a:ext cx="4025900" cy="3187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2465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0" y="723330"/>
            <a:ext cx="9144000" cy="1432058"/>
          </a:xfrm>
        </p:spPr>
        <p:txBody>
          <a:bodyPr/>
          <a:lstStyle/>
          <a:p>
            <a:r>
              <a:rPr lang="en-US" dirty="0" smtClean="0"/>
              <a:t>Brand Advocates are out there too</a:t>
            </a:r>
            <a:endParaRPr lang="en-US" dirty="0"/>
          </a:p>
        </p:txBody>
      </p:sp>
      <p:sp>
        <p:nvSpPr>
          <p:cNvPr id="556035" name="Rectangle 3"/>
          <p:cNvSpPr>
            <a:spLocks noGrp="1" noChangeArrowheads="1"/>
          </p:cNvSpPr>
          <p:nvPr>
            <p:ph type="body" idx="1"/>
          </p:nvPr>
        </p:nvSpPr>
        <p:spPr>
          <a:xfrm>
            <a:off x="457200" y="6169109"/>
            <a:ext cx="8229600" cy="3653796"/>
          </a:xfrm>
          <a:noFill/>
        </p:spPr>
        <p:txBody>
          <a:bodyPr>
            <a:normAutofit/>
          </a:bodyPr>
          <a:lstStyle/>
          <a:p>
            <a:pPr lvl="1"/>
            <a:r>
              <a:rPr lang="en-US" sz="2000" dirty="0" smtClean="0">
                <a:hlinkClick r:id="rId3"/>
              </a:rPr>
              <a:t>http</a:t>
            </a:r>
            <a:r>
              <a:rPr lang="en-US" sz="2000" dirty="0">
                <a:hlinkClick r:id="rId3"/>
              </a:rPr>
              <a:t>://www.youtube.com/watch?v=R98qC0fd_1w</a:t>
            </a:r>
            <a:endParaRPr lang="en-US" sz="2000" dirty="0"/>
          </a:p>
          <a:p>
            <a:pPr lvl="1"/>
            <a:endParaRPr lang="en-US" sz="2000" dirty="0"/>
          </a:p>
          <a:p>
            <a:pPr lvl="1"/>
            <a:endParaRPr lang="en-US" sz="2000" dirty="0"/>
          </a:p>
          <a:p>
            <a:pPr lvl="1"/>
            <a:endParaRPr lang="en-US" sz="2000" dirty="0"/>
          </a:p>
          <a:p>
            <a:endParaRPr lang="en-US" sz="2400" dirty="0"/>
          </a:p>
        </p:txBody>
      </p:sp>
      <p:pic>
        <p:nvPicPr>
          <p:cNvPr id="3" name="Picture 2" descr="Screen shot 2011-08-27 at 12.19.47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63296" y="2230560"/>
            <a:ext cx="4968863" cy="377543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3338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662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7067" t="17442" r="23433" b="26115"/>
          <a:stretch>
            <a:fillRect/>
          </a:stretch>
        </p:blipFill>
        <p:spPr bwMode="auto">
          <a:xfrm>
            <a:off x="721375" y="1"/>
            <a:ext cx="6396975"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666626" name="Rectangle 2"/>
          <p:cNvSpPr>
            <a:spLocks noGrp="1" noChangeArrowheads="1"/>
          </p:cNvSpPr>
          <p:nvPr>
            <p:ph type="title"/>
          </p:nvPr>
        </p:nvSpPr>
        <p:spPr>
          <a:xfrm>
            <a:off x="0" y="3601099"/>
            <a:ext cx="9144000" cy="1432058"/>
          </a:xfrm>
        </p:spPr>
        <p:txBody>
          <a:bodyPr/>
          <a:lstStyle/>
          <a:p>
            <a:r>
              <a:rPr lang="en-US" dirty="0" smtClean="0"/>
              <a:t>They</a:t>
            </a:r>
            <a:r>
              <a:rPr lang="en-US" dirty="0" smtClean="0">
                <a:latin typeface="Arial"/>
              </a:rPr>
              <a:t>’</a:t>
            </a:r>
            <a:r>
              <a:rPr lang="en-US" dirty="0" smtClean="0"/>
              <a:t>re </a:t>
            </a:r>
            <a:r>
              <a:rPr lang="en-US" dirty="0"/>
              <a:t>telling us everything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335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8677" name="Picture 5" descr="spacebal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0750" y="1643063"/>
            <a:ext cx="4762500" cy="35718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68679" name="Picture 7" descr="spacebal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71788" y="1047750"/>
            <a:ext cx="3400425"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68681" name="Picture 9" descr="spacebal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71788" y="1047750"/>
            <a:ext cx="3400425"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68685" name="Picture 13" descr="spaceball"/>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0"/>
            <a:ext cx="3400425"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68691" name="Picture 19" descr="397121914_566b8204e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91113" y="1428563"/>
            <a:ext cx="3571875"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68693" name="Picture 21" descr="279405586_40ec427bc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613" y="1419038"/>
            <a:ext cx="4276725" cy="4762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68694" name="Text Box 22"/>
          <p:cNvSpPr txBox="1">
            <a:spLocks noChangeArrowheads="1"/>
          </p:cNvSpPr>
          <p:nvPr/>
        </p:nvSpPr>
        <p:spPr bwMode="auto">
          <a:xfrm>
            <a:off x="1365250" y="6165663"/>
            <a:ext cx="23431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r>
              <a:rPr lang="ja-JP" altLang="en-US" dirty="0">
                <a:latin typeface="Arial"/>
              </a:rPr>
              <a:t>“</a:t>
            </a:r>
            <a:r>
              <a:rPr lang="en-US" dirty="0"/>
              <a:t>my ideal workspace</a:t>
            </a:r>
            <a:r>
              <a:rPr lang="ja-JP" altLang="en-US" dirty="0">
                <a:latin typeface="Arial"/>
              </a:rPr>
              <a:t>”</a:t>
            </a:r>
            <a:endParaRPr lang="en-US" dirty="0"/>
          </a:p>
        </p:txBody>
      </p:sp>
      <p:sp>
        <p:nvSpPr>
          <p:cNvPr id="668695" name="Text Box 23"/>
          <p:cNvSpPr txBox="1">
            <a:spLocks noChangeArrowheads="1"/>
          </p:cNvSpPr>
          <p:nvPr/>
        </p:nvSpPr>
        <p:spPr bwMode="auto">
          <a:xfrm>
            <a:off x="4872038" y="6199001"/>
            <a:ext cx="4108450"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r>
              <a:rPr lang="ja-JP" altLang="en-US">
                <a:latin typeface="Arial"/>
              </a:rPr>
              <a:t>“</a:t>
            </a:r>
            <a:r>
              <a:rPr lang="en-US"/>
              <a:t>my home theater – can anyone help?</a:t>
            </a:r>
            <a:r>
              <a:rPr lang="ja-JP" altLang="en-US">
                <a:latin typeface="Arial"/>
              </a:rPr>
              <a:t>”</a:t>
            </a:r>
            <a:endParaRPr lang="en-US"/>
          </a:p>
        </p:txBody>
      </p:sp>
      <p:sp>
        <p:nvSpPr>
          <p:cNvPr id="668674" name="Rectangle 2"/>
          <p:cNvSpPr>
            <a:spLocks noGrp="1" noChangeArrowheads="1"/>
          </p:cNvSpPr>
          <p:nvPr>
            <p:ph type="title"/>
          </p:nvPr>
        </p:nvSpPr>
        <p:spPr>
          <a:xfrm>
            <a:off x="0" y="536916"/>
            <a:ext cx="9144000" cy="1432058"/>
          </a:xfrm>
        </p:spPr>
        <p:txBody>
          <a:bodyPr>
            <a:normAutofit/>
          </a:bodyPr>
          <a:lstStyle/>
          <a:p>
            <a:r>
              <a:rPr lang="en-US" dirty="0" smtClean="0"/>
              <a:t>What problems need to be solved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4514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65075"/>
            <a:ext cx="9144000" cy="1432058"/>
          </a:xfrm>
        </p:spPr>
        <p:txBody>
          <a:bodyPr/>
          <a:lstStyle/>
          <a:p>
            <a:r>
              <a:rPr lang="en-US" dirty="0" smtClean="0"/>
              <a:t>What they are </a:t>
            </a:r>
            <a:r>
              <a:rPr lang="en-US" b="1" dirty="0" smtClean="0"/>
              <a:t>loving</a:t>
            </a:r>
            <a:endParaRPr lang="en-US" b="1" dirty="0"/>
          </a:p>
        </p:txBody>
      </p:sp>
      <p:pic>
        <p:nvPicPr>
          <p:cNvPr id="3" name="Picture 2" descr="Picture 17.png"/>
          <p:cNvPicPr>
            <a:picLocks noChangeAspect="1"/>
          </p:cNvPicPr>
          <p:nvPr/>
        </p:nvPicPr>
        <p:blipFill>
          <a:blip r:embed="rId2"/>
          <a:srcRect l="1177" r="4011"/>
          <a:stretch>
            <a:fillRect/>
          </a:stretch>
        </p:blipFill>
        <p:spPr>
          <a:xfrm>
            <a:off x="128172" y="2236808"/>
            <a:ext cx="4356485" cy="2132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icture 19.png"/>
          <p:cNvPicPr>
            <a:picLocks noChangeAspect="1"/>
          </p:cNvPicPr>
          <p:nvPr/>
        </p:nvPicPr>
        <p:blipFill>
          <a:blip r:embed="rId3"/>
          <a:srcRect l="2203" r="3912"/>
          <a:stretch>
            <a:fillRect/>
          </a:stretch>
        </p:blipFill>
        <p:spPr>
          <a:xfrm>
            <a:off x="4746354" y="2549432"/>
            <a:ext cx="4248727" cy="1819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Picture 18.png"/>
          <p:cNvPicPr>
            <a:picLocks noChangeAspect="1"/>
          </p:cNvPicPr>
          <p:nvPr/>
        </p:nvPicPr>
        <p:blipFill rotWithShape="1">
          <a:blip r:embed="rId4"/>
          <a:srcRect l="2014" t="10636" r="3964" b="6211"/>
          <a:stretch/>
        </p:blipFill>
        <p:spPr>
          <a:xfrm>
            <a:off x="3140025" y="3984601"/>
            <a:ext cx="4564303" cy="1584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3" descr="Picture 11.png"/>
          <p:cNvPicPr>
            <a:picLocks noGrp="1" noChangeAspect="1"/>
          </p:cNvPicPr>
          <p:nvPr>
            <p:ph idx="1"/>
          </p:nvPr>
        </p:nvPicPr>
        <p:blipFill rotWithShape="1">
          <a:blip r:embed="rId5"/>
          <a:srcRect l="1526" t="7059" r="461" b="14473"/>
          <a:stretch/>
        </p:blipFill>
        <p:spPr>
          <a:xfrm>
            <a:off x="349560" y="5371056"/>
            <a:ext cx="6886403" cy="1130137"/>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944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00028"/>
            <a:ext cx="9144000" cy="1432058"/>
          </a:xfrm>
        </p:spPr>
        <p:txBody>
          <a:bodyPr/>
          <a:lstStyle/>
          <a:p>
            <a:r>
              <a:rPr lang="en-US" dirty="0" smtClean="0"/>
              <a:t>What they are </a:t>
            </a:r>
            <a:r>
              <a:rPr lang="en-US" b="1" dirty="0" smtClean="0"/>
              <a:t>hating</a:t>
            </a:r>
            <a:endParaRPr lang="en-US" b="1" dirty="0"/>
          </a:p>
        </p:txBody>
      </p:sp>
      <p:pic>
        <p:nvPicPr>
          <p:cNvPr id="4" name="Picture 3" descr="Picture 9.png"/>
          <p:cNvPicPr>
            <a:picLocks noChangeAspect="1"/>
          </p:cNvPicPr>
          <p:nvPr/>
        </p:nvPicPr>
        <p:blipFill>
          <a:blip r:embed="rId2"/>
          <a:stretch>
            <a:fillRect/>
          </a:stretch>
        </p:blipFill>
        <p:spPr>
          <a:xfrm>
            <a:off x="308266" y="2225937"/>
            <a:ext cx="4336641" cy="2103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Picture 22.png"/>
          <p:cNvPicPr>
            <a:picLocks noChangeAspect="1"/>
          </p:cNvPicPr>
          <p:nvPr/>
        </p:nvPicPr>
        <p:blipFill>
          <a:blip r:embed="rId3"/>
          <a:stretch>
            <a:fillRect/>
          </a:stretch>
        </p:blipFill>
        <p:spPr>
          <a:xfrm>
            <a:off x="4714737" y="2873528"/>
            <a:ext cx="4206052" cy="1691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Picture 7.png"/>
          <p:cNvPicPr>
            <a:picLocks noChangeAspect="1"/>
          </p:cNvPicPr>
          <p:nvPr/>
        </p:nvPicPr>
        <p:blipFill>
          <a:blip r:embed="rId4"/>
          <a:srcRect t="42488" r="31566" b="29332"/>
          <a:stretch>
            <a:fillRect/>
          </a:stretch>
        </p:blipFill>
        <p:spPr>
          <a:xfrm>
            <a:off x="1683044" y="4564939"/>
            <a:ext cx="7237745" cy="1969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878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57688"/>
            <a:ext cx="9144000" cy="1432058"/>
          </a:xfrm>
        </p:spPr>
        <p:txBody>
          <a:bodyPr/>
          <a:lstStyle/>
          <a:p>
            <a:r>
              <a:rPr lang="en-US" dirty="0" smtClean="0"/>
              <a:t>Interruption marketing is dying</a:t>
            </a:r>
            <a:endParaRPr lang="en-US" dirty="0"/>
          </a:p>
        </p:txBody>
      </p:sp>
      <p:pic>
        <p:nvPicPr>
          <p:cNvPr id="5" name="Picture 4" descr="Screen shot 2011-08-27 at 1.02.32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60650" y="2202017"/>
            <a:ext cx="5189392" cy="4292356"/>
          </a:xfrm>
          <a:prstGeom prst="rect">
            <a:avLst/>
          </a:prstGeom>
        </p:spPr>
      </p:pic>
      <p:sp>
        <p:nvSpPr>
          <p:cNvPr id="6" name="Rectangle 5"/>
          <p:cNvSpPr/>
          <p:nvPr/>
        </p:nvSpPr>
        <p:spPr>
          <a:xfrm>
            <a:off x="6166564" y="2223053"/>
            <a:ext cx="2476504" cy="3754874"/>
          </a:xfrm>
          <a:prstGeom prst="rect">
            <a:avLst/>
          </a:prstGeom>
        </p:spPr>
        <p:txBody>
          <a:bodyPr wrap="square">
            <a:spAutoFit/>
          </a:bodyPr>
          <a:lstStyle/>
          <a:p>
            <a:pPr marL="115888" indent="-115888">
              <a:buFont typeface="Arial"/>
              <a:buChar char="•"/>
            </a:pPr>
            <a:r>
              <a:rPr lang="en-US" sz="1400" dirty="0" smtClean="0"/>
              <a:t>Another </a:t>
            </a:r>
            <a:r>
              <a:rPr lang="en-US" sz="1400" dirty="0"/>
              <a:t>World</a:t>
            </a:r>
          </a:p>
          <a:p>
            <a:pPr marL="115888" indent="-115888">
              <a:buFont typeface="Arial"/>
              <a:buChar char="•"/>
            </a:pPr>
            <a:r>
              <a:rPr lang="en-US" sz="1400" dirty="0" smtClean="0"/>
              <a:t>As </a:t>
            </a:r>
            <a:r>
              <a:rPr lang="en-US" sz="1400" dirty="0"/>
              <a:t>the World Turns</a:t>
            </a:r>
          </a:p>
          <a:p>
            <a:pPr marL="115888" indent="-115888">
              <a:buFont typeface="Arial"/>
              <a:buChar char="•"/>
            </a:pPr>
            <a:r>
              <a:rPr lang="en-US" sz="1400" dirty="0" smtClean="0"/>
              <a:t>The </a:t>
            </a:r>
            <a:r>
              <a:rPr lang="en-US" sz="1400" dirty="0"/>
              <a:t>Brighter Day</a:t>
            </a:r>
          </a:p>
          <a:p>
            <a:pPr marL="115888" indent="-115888">
              <a:buFont typeface="Arial"/>
              <a:buChar char="•"/>
            </a:pPr>
            <a:r>
              <a:rPr lang="en-US" sz="1400" dirty="0" smtClean="0"/>
              <a:t>The </a:t>
            </a:r>
            <a:r>
              <a:rPr lang="en-US" sz="1400" dirty="0" err="1"/>
              <a:t>Catlins</a:t>
            </a:r>
            <a:endParaRPr lang="en-US" sz="1400" dirty="0"/>
          </a:p>
          <a:p>
            <a:pPr marL="115888" indent="-115888">
              <a:buFont typeface="Arial"/>
              <a:buChar char="•"/>
            </a:pPr>
            <a:r>
              <a:rPr lang="en-US" sz="1400" dirty="0" smtClean="0"/>
              <a:t>The </a:t>
            </a:r>
            <a:r>
              <a:rPr lang="en-US" sz="1400" dirty="0"/>
              <a:t>Edge of Night</a:t>
            </a:r>
          </a:p>
          <a:p>
            <a:pPr marL="115888" indent="-115888">
              <a:buFont typeface="Arial"/>
              <a:buChar char="•"/>
            </a:pPr>
            <a:r>
              <a:rPr lang="en-US" sz="1400" dirty="0" smtClean="0"/>
              <a:t>The </a:t>
            </a:r>
            <a:r>
              <a:rPr lang="en-US" sz="1400" dirty="0"/>
              <a:t>First Hundred Years           </a:t>
            </a:r>
          </a:p>
          <a:p>
            <a:pPr marL="115888" indent="-115888">
              <a:buFont typeface="Arial"/>
              <a:buChar char="•"/>
            </a:pPr>
            <a:r>
              <a:rPr lang="en-US" sz="1400" dirty="0" smtClean="0"/>
              <a:t>From </a:t>
            </a:r>
            <a:r>
              <a:rPr lang="en-US" sz="1400" dirty="0"/>
              <a:t>These Roots</a:t>
            </a:r>
          </a:p>
          <a:p>
            <a:pPr marL="115888" indent="-115888">
              <a:buFont typeface="Arial"/>
              <a:buChar char="•"/>
            </a:pPr>
            <a:r>
              <a:rPr lang="en-US" sz="1400" dirty="0" smtClean="0"/>
              <a:t>The Guiding </a:t>
            </a:r>
            <a:r>
              <a:rPr lang="en-US" sz="1400" dirty="0"/>
              <a:t>Light</a:t>
            </a:r>
          </a:p>
          <a:p>
            <a:pPr marL="115888" indent="-115888">
              <a:buFont typeface="Arial"/>
              <a:buChar char="•"/>
            </a:pPr>
            <a:r>
              <a:rPr lang="en-US" sz="1400" dirty="0" smtClean="0"/>
              <a:t>Lovers </a:t>
            </a:r>
            <a:r>
              <a:rPr lang="en-US" sz="1400" dirty="0"/>
              <a:t>and Friends / For Richer, for Poorer</a:t>
            </a:r>
          </a:p>
          <a:p>
            <a:pPr marL="115888" indent="-115888">
              <a:buFont typeface="Arial"/>
              <a:buChar char="•"/>
            </a:pPr>
            <a:r>
              <a:rPr lang="en-US" sz="1400" dirty="0" smtClean="0"/>
              <a:t>Our </a:t>
            </a:r>
            <a:r>
              <a:rPr lang="en-US" sz="1400" dirty="0"/>
              <a:t>Private World</a:t>
            </a:r>
          </a:p>
          <a:p>
            <a:pPr marL="115888" indent="-115888">
              <a:buFont typeface="Arial"/>
              <a:buChar char="•"/>
            </a:pPr>
            <a:r>
              <a:rPr lang="en-US" sz="1400" dirty="0" smtClean="0"/>
              <a:t>Search </a:t>
            </a:r>
            <a:r>
              <a:rPr lang="en-US" sz="1400" dirty="0"/>
              <a:t>for Tomorrow</a:t>
            </a:r>
          </a:p>
          <a:p>
            <a:pPr marL="115888" indent="-115888">
              <a:buFont typeface="Arial"/>
              <a:buChar char="•"/>
            </a:pPr>
            <a:r>
              <a:rPr lang="en-US" sz="1400" dirty="0" smtClean="0"/>
              <a:t>Somerset</a:t>
            </a:r>
            <a:endParaRPr lang="en-US" sz="1400" dirty="0"/>
          </a:p>
          <a:p>
            <a:pPr marL="115888" indent="-115888">
              <a:buFont typeface="Arial"/>
              <a:buChar char="•"/>
            </a:pPr>
            <a:r>
              <a:rPr lang="en-US" sz="1400" dirty="0" smtClean="0"/>
              <a:t>Texas</a:t>
            </a:r>
            <a:endParaRPr lang="en-US" sz="1400" dirty="0"/>
          </a:p>
          <a:p>
            <a:pPr marL="115888" indent="-115888">
              <a:buFont typeface="Arial"/>
              <a:buChar char="•"/>
            </a:pPr>
            <a:r>
              <a:rPr lang="en-US" sz="1400" dirty="0" smtClean="0"/>
              <a:t>The Young and the Restless</a:t>
            </a:r>
          </a:p>
          <a:p>
            <a:pPr marL="115888" indent="-115888">
              <a:buFont typeface="Arial"/>
              <a:buChar char="•"/>
            </a:pPr>
            <a:r>
              <a:rPr lang="en-US" sz="1400" dirty="0" smtClean="0"/>
              <a:t>Young </a:t>
            </a:r>
            <a:r>
              <a:rPr lang="en-US" sz="1400" dirty="0"/>
              <a:t>Doctor Malone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6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2660" name="Picture 4" descr="Old marketing avenues...going the way of the dodo?"/>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33450" y="1493838"/>
            <a:ext cx="7116763" cy="3390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908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3983"/>
            <a:ext cx="9144000" cy="1432058"/>
          </a:xfrm>
        </p:spPr>
        <p:txBody>
          <a:bodyPr/>
          <a:lstStyle/>
          <a:p>
            <a:endParaRPr lang="en-US"/>
          </a:p>
        </p:txBody>
      </p:sp>
      <p:pic>
        <p:nvPicPr>
          <p:cNvPr id="4" name="Picture 3"/>
          <p:cNvPicPr>
            <a:picLocks noChangeAspect="1"/>
          </p:cNvPicPr>
          <p:nvPr/>
        </p:nvPicPr>
        <p:blipFill>
          <a:blip r:embed="rId2"/>
          <a:stretch>
            <a:fillRect/>
          </a:stretch>
        </p:blipFill>
        <p:spPr>
          <a:xfrm>
            <a:off x="3151428" y="1427884"/>
            <a:ext cx="2794000" cy="39751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25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0" y="807971"/>
            <a:ext cx="9144000" cy="1432058"/>
          </a:xfrm>
        </p:spPr>
        <p:txBody>
          <a:bodyPr/>
          <a:lstStyle/>
          <a:p>
            <a:r>
              <a:rPr lang="en-US" dirty="0"/>
              <a:t>The New Rules of </a:t>
            </a:r>
            <a:r>
              <a:rPr lang="en-US" dirty="0" smtClean="0"/>
              <a:t>Marketing</a:t>
            </a:r>
            <a:endParaRPr lang="en-US" dirty="0"/>
          </a:p>
        </p:txBody>
      </p:sp>
      <p:sp>
        <p:nvSpPr>
          <p:cNvPr id="558083" name="Rectangle 3"/>
          <p:cNvSpPr>
            <a:spLocks noGrp="1" noChangeArrowheads="1"/>
          </p:cNvSpPr>
          <p:nvPr>
            <p:ph type="body" idx="1"/>
          </p:nvPr>
        </p:nvSpPr>
        <p:spPr>
          <a:xfrm>
            <a:off x="352330" y="2298284"/>
            <a:ext cx="8806236" cy="3993192"/>
          </a:xfrm>
          <a:noFill/>
        </p:spPr>
        <p:txBody>
          <a:bodyPr>
            <a:noAutofit/>
          </a:bodyPr>
          <a:lstStyle/>
          <a:p>
            <a:pPr algn="l"/>
            <a:r>
              <a:rPr lang="en-US" sz="1800" b="1" dirty="0">
                <a:solidFill>
                  <a:schemeClr val="tx1"/>
                </a:solidFill>
              </a:rPr>
              <a:t>Tune In.</a:t>
            </a:r>
            <a:r>
              <a:rPr lang="en-US" sz="1800" dirty="0">
                <a:solidFill>
                  <a:schemeClr val="tx1"/>
                </a:solidFill>
              </a:rPr>
              <a:t>  Your community is out there talking whether you like it or not -- listen up.</a:t>
            </a:r>
          </a:p>
          <a:p>
            <a:pPr algn="l"/>
            <a:r>
              <a:rPr lang="en-US" sz="1800" b="1" dirty="0">
                <a:solidFill>
                  <a:schemeClr val="tx1"/>
                </a:solidFill>
              </a:rPr>
              <a:t>Stop asking and start observing.</a:t>
            </a:r>
            <a:r>
              <a:rPr lang="en-US" sz="1800" dirty="0">
                <a:solidFill>
                  <a:schemeClr val="tx1"/>
                </a:solidFill>
              </a:rPr>
              <a:t>  Customer insight is everywhere.</a:t>
            </a:r>
            <a:endParaRPr lang="en-US" sz="1800" b="1" dirty="0">
              <a:solidFill>
                <a:schemeClr val="tx1"/>
              </a:solidFill>
            </a:endParaRPr>
          </a:p>
          <a:p>
            <a:pPr algn="l"/>
            <a:r>
              <a:rPr lang="en-US" sz="1800" b="1" dirty="0">
                <a:solidFill>
                  <a:schemeClr val="tx1"/>
                </a:solidFill>
              </a:rPr>
              <a:t>Jump In.</a:t>
            </a:r>
            <a:r>
              <a:rPr lang="en-US" sz="1800" dirty="0">
                <a:solidFill>
                  <a:schemeClr val="tx1"/>
                </a:solidFill>
              </a:rPr>
              <a:t>  Join the conversation, on their turf, by their rules.</a:t>
            </a:r>
          </a:p>
          <a:p>
            <a:pPr algn="l"/>
            <a:r>
              <a:rPr lang="en-US" sz="1800" b="1" dirty="0">
                <a:solidFill>
                  <a:schemeClr val="tx1"/>
                </a:solidFill>
              </a:rPr>
              <a:t>Let the customer be your guide.</a:t>
            </a:r>
            <a:r>
              <a:rPr lang="en-US" sz="1800" dirty="0">
                <a:solidFill>
                  <a:schemeClr val="tx1"/>
                </a:solidFill>
              </a:rPr>
              <a:t>  </a:t>
            </a:r>
            <a:r>
              <a:rPr lang="en-US" sz="1800" dirty="0" smtClean="0">
                <a:solidFill>
                  <a:schemeClr val="tx1"/>
                </a:solidFill>
              </a:rPr>
              <a:t>Let them help </a:t>
            </a:r>
            <a:r>
              <a:rPr lang="en-US" sz="1800" dirty="0">
                <a:solidFill>
                  <a:schemeClr val="tx1"/>
                </a:solidFill>
              </a:rPr>
              <a:t>you build better products and sell more.</a:t>
            </a:r>
          </a:p>
          <a:p>
            <a:pPr algn="l"/>
            <a:r>
              <a:rPr lang="en-US" sz="1800" b="1" dirty="0">
                <a:solidFill>
                  <a:schemeClr val="tx1"/>
                </a:solidFill>
              </a:rPr>
              <a:t>Get to know a new breed of influencers</a:t>
            </a:r>
            <a:r>
              <a:rPr lang="en-US" sz="1800" b="1" dirty="0" smtClean="0">
                <a:solidFill>
                  <a:schemeClr val="tx1"/>
                </a:solidFill>
              </a:rPr>
              <a:t>. </a:t>
            </a:r>
            <a:r>
              <a:rPr lang="en-US" sz="1800" dirty="0" smtClean="0">
                <a:solidFill>
                  <a:schemeClr val="tx1"/>
                </a:solidFill>
              </a:rPr>
              <a:t>You never would have guessed who it is.</a:t>
            </a:r>
            <a:endParaRPr lang="en-US" sz="1800" dirty="0">
              <a:solidFill>
                <a:schemeClr val="tx1"/>
              </a:solidFill>
            </a:endParaRPr>
          </a:p>
          <a:p>
            <a:pPr algn="l"/>
            <a:r>
              <a:rPr lang="en-US" sz="1800" b="1" dirty="0">
                <a:solidFill>
                  <a:schemeClr val="tx1"/>
                </a:solidFill>
              </a:rPr>
              <a:t>Get real-time.</a:t>
            </a:r>
            <a:r>
              <a:rPr lang="en-US" sz="1800" dirty="0">
                <a:solidFill>
                  <a:schemeClr val="tx1"/>
                </a:solidFill>
              </a:rPr>
              <a:t>  Watch the animals in their native habitat, 24-7.  Be ready to act fast.</a:t>
            </a:r>
            <a:endParaRPr lang="en-US" sz="1800" b="1" dirty="0">
              <a:solidFill>
                <a:schemeClr val="tx1"/>
              </a:solidFill>
            </a:endParaRPr>
          </a:p>
          <a:p>
            <a:pPr algn="l"/>
            <a:r>
              <a:rPr lang="en-US" sz="1800" b="1" dirty="0">
                <a:solidFill>
                  <a:schemeClr val="tx1"/>
                </a:solidFill>
              </a:rPr>
              <a:t>Be good or beware.</a:t>
            </a:r>
            <a:r>
              <a:rPr lang="en-US" sz="1800" dirty="0">
                <a:solidFill>
                  <a:schemeClr val="tx1"/>
                </a:solidFill>
              </a:rPr>
              <a:t>  If you </a:t>
            </a:r>
            <a:r>
              <a:rPr lang="en-US" sz="1800" dirty="0" err="1" smtClean="0">
                <a:solidFill>
                  <a:schemeClr val="tx1"/>
                </a:solidFill>
              </a:rPr>
              <a:t>dont</a:t>
            </a:r>
            <a:r>
              <a:rPr lang="en-US" sz="1800" dirty="0" smtClean="0">
                <a:solidFill>
                  <a:schemeClr val="tx1"/>
                </a:solidFill>
              </a:rPr>
              <a:t> </a:t>
            </a:r>
            <a:r>
              <a:rPr lang="en-US" sz="1800" dirty="0">
                <a:solidFill>
                  <a:schemeClr val="tx1"/>
                </a:solidFill>
              </a:rPr>
              <a:t>act on the inside the way you talk on the outside – watch out.</a:t>
            </a:r>
          </a:p>
          <a:p>
            <a:pPr algn="l"/>
            <a:r>
              <a:rPr lang="en-US" sz="1800" b="1" dirty="0">
                <a:solidFill>
                  <a:schemeClr val="tx1"/>
                </a:solidFill>
              </a:rPr>
              <a:t>Less spinning, more building better products.</a:t>
            </a:r>
            <a:r>
              <a:rPr lang="en-US" sz="1800" dirty="0">
                <a:solidFill>
                  <a:schemeClr val="tx1"/>
                </a:solidFill>
              </a:rPr>
              <a:t>  </a:t>
            </a:r>
            <a:r>
              <a:rPr lang="en-US" sz="1800" dirty="0" smtClean="0">
                <a:solidFill>
                  <a:schemeClr val="tx1"/>
                </a:solidFill>
              </a:rPr>
              <a:t>It’s </a:t>
            </a:r>
            <a:r>
              <a:rPr lang="en-US" sz="1800" dirty="0">
                <a:solidFill>
                  <a:schemeClr val="tx1"/>
                </a:solidFill>
              </a:rPr>
              <a:t>all you really can control.</a:t>
            </a:r>
          </a:p>
          <a:p>
            <a:pPr algn="l"/>
            <a:r>
              <a:rPr lang="en-US" sz="1800" b="1" dirty="0">
                <a:solidFill>
                  <a:schemeClr val="tx1"/>
                </a:solidFill>
              </a:rPr>
              <a:t>Start brand-</a:t>
            </a:r>
            <a:r>
              <a:rPr lang="en-US" sz="1800" strike="sngStrike" dirty="0">
                <a:solidFill>
                  <a:schemeClr val="tx1"/>
                </a:solidFill>
              </a:rPr>
              <a:t>building</a:t>
            </a:r>
            <a:r>
              <a:rPr lang="en-US" sz="1800" b="1" dirty="0">
                <a:solidFill>
                  <a:schemeClr val="tx1"/>
                </a:solidFill>
              </a:rPr>
              <a:t> earning.  </a:t>
            </a:r>
            <a:r>
              <a:rPr lang="en-US" sz="1800" dirty="0">
                <a:solidFill>
                  <a:schemeClr val="tx1"/>
                </a:solidFill>
              </a:rPr>
              <a:t>You need to earn your customers attention. Think content.</a:t>
            </a:r>
            <a:endParaRPr lang="en-US" sz="1800" b="1" dirty="0">
              <a:solidFill>
                <a:schemeClr val="tx1"/>
              </a:solidFill>
            </a:endParaRPr>
          </a:p>
          <a:p>
            <a:pPr algn="l"/>
            <a:r>
              <a:rPr lang="en-US" sz="1800" b="1" dirty="0" smtClean="0">
                <a:solidFill>
                  <a:schemeClr val="tx1"/>
                </a:solidFill>
              </a:rPr>
              <a:t>Marketers</a:t>
            </a:r>
            <a:r>
              <a:rPr lang="en-US" sz="1800" b="1" dirty="0">
                <a:solidFill>
                  <a:schemeClr val="tx1"/>
                </a:solidFill>
              </a:rPr>
              <a:t>, will you please step out from behind the two-way </a:t>
            </a:r>
            <a:r>
              <a:rPr lang="en-US" sz="1800" b="1" dirty="0" smtClean="0">
                <a:solidFill>
                  <a:schemeClr val="tx1"/>
                </a:solidFill>
              </a:rPr>
              <a:t>mirror. </a:t>
            </a:r>
          </a:p>
          <a:p>
            <a:pPr algn="l"/>
            <a:r>
              <a:rPr lang="en-US" sz="1800" b="1" dirty="0" smtClean="0">
                <a:solidFill>
                  <a:schemeClr val="tx1"/>
                </a:solidFill>
              </a:rPr>
              <a:t>Let </a:t>
            </a:r>
            <a:r>
              <a:rPr lang="en-US" sz="1800" b="1" dirty="0">
                <a:solidFill>
                  <a:schemeClr val="tx1"/>
                </a:solidFill>
              </a:rPr>
              <a:t>your customers do the talking.</a:t>
            </a:r>
            <a:r>
              <a:rPr lang="en-US" sz="1800" dirty="0">
                <a:solidFill>
                  <a:schemeClr val="tx1"/>
                </a:solidFill>
              </a:rPr>
              <a:t>  They</a:t>
            </a:r>
            <a:r>
              <a:rPr lang="ja-JP" altLang="en-US" sz="1800" dirty="0">
                <a:solidFill>
                  <a:schemeClr val="tx1"/>
                </a:solidFill>
                <a:latin typeface="Arial"/>
              </a:rPr>
              <a:t>’</a:t>
            </a:r>
            <a:r>
              <a:rPr lang="en-US" sz="1800" dirty="0">
                <a:solidFill>
                  <a:schemeClr val="tx1"/>
                </a:solidFill>
              </a:rPr>
              <a:t>re often far more effective than you are.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8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8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8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80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80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80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80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80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8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9557"/>
            <a:ext cx="8229600" cy="4995332"/>
          </a:xfrm>
          <a:noFill/>
        </p:spPr>
        <p:txBody>
          <a:bodyPr>
            <a:normAutofit fontScale="92500"/>
          </a:bodyPr>
          <a:lstStyle/>
          <a:p>
            <a:pPr marL="0" indent="0" algn="l"/>
            <a:r>
              <a:rPr lang="en-US" dirty="0" smtClean="0">
                <a:solidFill>
                  <a:schemeClr val="tx1"/>
                </a:solidFill>
              </a:rPr>
              <a:t>“Selling </a:t>
            </a:r>
            <a:r>
              <a:rPr lang="en-US" dirty="0">
                <a:solidFill>
                  <a:srgbClr val="000000"/>
                </a:solidFill>
              </a:rPr>
              <a:t>concerns itself with the tricks and techniques of getting people to exchange their cash for your product. It is not concerned with the values that the exchange is all about. And it does not, as marketing invariably does, view the entire business process as consisting of a tightly integrated effort to discover, create, arouse, and satisfy customer needs." </a:t>
            </a:r>
            <a:endParaRPr lang="en-US" dirty="0" smtClean="0">
              <a:solidFill>
                <a:srgbClr val="000000"/>
              </a:solidFill>
            </a:endParaRPr>
          </a:p>
          <a:p>
            <a:pPr algn="r"/>
            <a:r>
              <a:rPr lang="en-US" sz="3000" dirty="0" smtClean="0">
                <a:solidFill>
                  <a:schemeClr val="bg1">
                    <a:lumMod val="50000"/>
                  </a:schemeClr>
                </a:solidFill>
              </a:rPr>
              <a:t>--</a:t>
            </a:r>
            <a:r>
              <a:rPr lang="en-US" sz="3000" dirty="0">
                <a:solidFill>
                  <a:schemeClr val="bg1">
                    <a:lumMod val="50000"/>
                  </a:schemeClr>
                </a:solidFill>
              </a:rPr>
              <a:t>Harvard Business School's </a:t>
            </a:r>
            <a:r>
              <a:rPr lang="en-US" sz="3000" dirty="0" smtClean="0">
                <a:solidFill>
                  <a:schemeClr val="bg1">
                    <a:lumMod val="50000"/>
                  </a:schemeClr>
                </a:solidFill>
              </a:rPr>
              <a:t>emeritus </a:t>
            </a:r>
            <a:r>
              <a:rPr lang="en-US" sz="3000" dirty="0">
                <a:solidFill>
                  <a:schemeClr val="bg1">
                    <a:lumMod val="50000"/>
                  </a:schemeClr>
                </a:solidFill>
              </a:rPr>
              <a:t>professor of </a:t>
            </a:r>
            <a:r>
              <a:rPr lang="en-US" sz="3000" dirty="0" smtClean="0">
                <a:solidFill>
                  <a:schemeClr val="bg1">
                    <a:lumMod val="50000"/>
                  </a:schemeClr>
                </a:solidFill>
              </a:rPr>
              <a:t>marketing, </a:t>
            </a:r>
          </a:p>
          <a:p>
            <a:pPr algn="r"/>
            <a:r>
              <a:rPr lang="en-US" sz="3000" dirty="0" smtClean="0">
                <a:solidFill>
                  <a:schemeClr val="bg1">
                    <a:lumMod val="50000"/>
                  </a:schemeClr>
                </a:solidFill>
              </a:rPr>
              <a:t>Theodore </a:t>
            </a:r>
            <a:r>
              <a:rPr lang="en-US" sz="3000" dirty="0">
                <a:solidFill>
                  <a:schemeClr val="bg1">
                    <a:lumMod val="50000"/>
                  </a:schemeClr>
                </a:solidFill>
              </a:rPr>
              <a:t>C. Levitt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6419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Pentagon 31"/>
          <p:cNvSpPr/>
          <p:nvPr/>
        </p:nvSpPr>
        <p:spPr>
          <a:xfrm>
            <a:off x="3715166" y="470862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2" name="Title 1"/>
          <p:cNvSpPr>
            <a:spLocks noGrp="1"/>
          </p:cNvSpPr>
          <p:nvPr>
            <p:ph type="title"/>
          </p:nvPr>
        </p:nvSpPr>
        <p:spPr>
          <a:xfrm>
            <a:off x="0" y="726755"/>
            <a:ext cx="9144000" cy="1432058"/>
          </a:xfrm>
        </p:spPr>
        <p:txBody>
          <a:bodyPr/>
          <a:lstStyle/>
          <a:p>
            <a:r>
              <a:rPr lang="en-US" dirty="0" smtClean="0"/>
              <a:t>Old Marketing: “waterfall” to the extreme</a:t>
            </a:r>
            <a:endParaRPr lang="en-US" dirty="0"/>
          </a:p>
        </p:txBody>
      </p:sp>
      <p:sp>
        <p:nvSpPr>
          <p:cNvPr id="15" name="TextBox 14"/>
          <p:cNvSpPr txBox="1"/>
          <p:nvPr/>
        </p:nvSpPr>
        <p:spPr>
          <a:xfrm rot="19015594">
            <a:off x="566712" y="3571095"/>
            <a:ext cx="2203007" cy="369332"/>
          </a:xfrm>
          <a:prstGeom prst="rect">
            <a:avLst/>
          </a:prstGeom>
          <a:noFill/>
        </p:spPr>
        <p:txBody>
          <a:bodyPr wrap="square" rtlCol="0">
            <a:spAutoFit/>
          </a:bodyPr>
          <a:lstStyle/>
          <a:p>
            <a:r>
              <a:rPr lang="en-US" dirty="0" smtClean="0"/>
              <a:t>Customer research</a:t>
            </a:r>
            <a:endParaRPr lang="en-US" dirty="0"/>
          </a:p>
        </p:txBody>
      </p:sp>
      <p:sp>
        <p:nvSpPr>
          <p:cNvPr id="16" name="TextBox 15"/>
          <p:cNvSpPr txBox="1"/>
          <p:nvPr/>
        </p:nvSpPr>
        <p:spPr>
          <a:xfrm rot="19015594">
            <a:off x="1326278" y="3372663"/>
            <a:ext cx="2771129" cy="369332"/>
          </a:xfrm>
          <a:prstGeom prst="rect">
            <a:avLst/>
          </a:prstGeom>
          <a:noFill/>
        </p:spPr>
        <p:txBody>
          <a:bodyPr wrap="square" rtlCol="0">
            <a:spAutoFit/>
          </a:bodyPr>
          <a:lstStyle/>
          <a:p>
            <a:r>
              <a:rPr lang="en-US" dirty="0" smtClean="0"/>
              <a:t>Competitive Intelligence</a:t>
            </a:r>
            <a:endParaRPr lang="en-US" dirty="0"/>
          </a:p>
        </p:txBody>
      </p:sp>
      <p:sp>
        <p:nvSpPr>
          <p:cNvPr id="17" name="TextBox 16"/>
          <p:cNvSpPr txBox="1"/>
          <p:nvPr/>
        </p:nvSpPr>
        <p:spPr>
          <a:xfrm rot="19015594">
            <a:off x="2141903" y="3160469"/>
            <a:ext cx="3370784" cy="369332"/>
          </a:xfrm>
          <a:prstGeom prst="rect">
            <a:avLst/>
          </a:prstGeom>
          <a:noFill/>
        </p:spPr>
        <p:txBody>
          <a:bodyPr wrap="square" rtlCol="0">
            <a:spAutoFit/>
          </a:bodyPr>
          <a:lstStyle/>
          <a:p>
            <a:r>
              <a:rPr lang="en-US" dirty="0" smtClean="0"/>
              <a:t>Strategic business intelligence</a:t>
            </a:r>
            <a:endParaRPr lang="en-US" dirty="0"/>
          </a:p>
        </p:txBody>
      </p:sp>
      <p:sp>
        <p:nvSpPr>
          <p:cNvPr id="18" name="TextBox 17"/>
          <p:cNvSpPr txBox="1"/>
          <p:nvPr/>
        </p:nvSpPr>
        <p:spPr>
          <a:xfrm rot="19015594">
            <a:off x="3203287" y="3451396"/>
            <a:ext cx="2499859" cy="369332"/>
          </a:xfrm>
          <a:prstGeom prst="rect">
            <a:avLst/>
          </a:prstGeom>
          <a:noFill/>
        </p:spPr>
        <p:txBody>
          <a:bodyPr wrap="square" rtlCol="0">
            <a:spAutoFit/>
          </a:bodyPr>
          <a:lstStyle/>
          <a:p>
            <a:r>
              <a:rPr lang="en-US" dirty="0" smtClean="0"/>
              <a:t>Product development</a:t>
            </a:r>
            <a:endParaRPr lang="en-US" dirty="0"/>
          </a:p>
        </p:txBody>
      </p:sp>
      <p:sp>
        <p:nvSpPr>
          <p:cNvPr id="19" name="TextBox 18"/>
          <p:cNvSpPr txBox="1"/>
          <p:nvPr/>
        </p:nvSpPr>
        <p:spPr>
          <a:xfrm rot="19015594">
            <a:off x="3928857" y="3089765"/>
            <a:ext cx="3546493" cy="369332"/>
          </a:xfrm>
          <a:prstGeom prst="rect">
            <a:avLst/>
          </a:prstGeom>
          <a:noFill/>
        </p:spPr>
        <p:txBody>
          <a:bodyPr wrap="square" rtlCol="0">
            <a:spAutoFit/>
          </a:bodyPr>
          <a:lstStyle/>
          <a:p>
            <a:r>
              <a:rPr lang="en-US" dirty="0" smtClean="0"/>
              <a:t>Launch (customer acquisition)</a:t>
            </a:r>
            <a:endParaRPr lang="en-US" dirty="0"/>
          </a:p>
        </p:txBody>
      </p:sp>
      <p:sp>
        <p:nvSpPr>
          <p:cNvPr id="5" name="Pentagon 4"/>
          <p:cNvSpPr/>
          <p:nvPr/>
        </p:nvSpPr>
        <p:spPr>
          <a:xfrm>
            <a:off x="2644214" y="469133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6" name="Pentagon 5"/>
          <p:cNvSpPr/>
          <p:nvPr/>
        </p:nvSpPr>
        <p:spPr>
          <a:xfrm>
            <a:off x="1657124" y="4708621"/>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7" name="Pentagon 6"/>
          <p:cNvSpPr/>
          <p:nvPr/>
        </p:nvSpPr>
        <p:spPr>
          <a:xfrm>
            <a:off x="737475" y="4696975"/>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8" name="Pentagon 7"/>
          <p:cNvSpPr/>
          <p:nvPr/>
        </p:nvSpPr>
        <p:spPr>
          <a:xfrm>
            <a:off x="664278" y="4691331"/>
            <a:ext cx="1192489"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grpSp>
        <p:nvGrpSpPr>
          <p:cNvPr id="33" name="Group 32"/>
          <p:cNvGrpSpPr/>
          <p:nvPr/>
        </p:nvGrpSpPr>
        <p:grpSpPr>
          <a:xfrm>
            <a:off x="6000619" y="3520156"/>
            <a:ext cx="3098608" cy="2554861"/>
            <a:chOff x="5604451" y="3520156"/>
            <a:chExt cx="3098608" cy="2554861"/>
          </a:xfrm>
        </p:grpSpPr>
        <p:sp>
          <p:nvSpPr>
            <p:cNvPr id="20" name="TextBox 19"/>
            <p:cNvSpPr txBox="1"/>
            <p:nvPr/>
          </p:nvSpPr>
          <p:spPr>
            <a:xfrm rot="19015594">
              <a:off x="5779997" y="3520156"/>
              <a:ext cx="2281653" cy="369332"/>
            </a:xfrm>
            <a:prstGeom prst="rect">
              <a:avLst/>
            </a:prstGeom>
            <a:noFill/>
          </p:spPr>
          <p:txBody>
            <a:bodyPr wrap="square" rtlCol="0">
              <a:spAutoFit/>
            </a:bodyPr>
            <a:lstStyle/>
            <a:p>
              <a:r>
                <a:rPr lang="en-US" dirty="0" smtClean="0"/>
                <a:t>Customer retention</a:t>
              </a:r>
              <a:endParaRPr lang="en-US" dirty="0"/>
            </a:p>
          </p:txBody>
        </p:sp>
        <p:sp>
          <p:nvSpPr>
            <p:cNvPr id="21" name="TextBox 20"/>
            <p:cNvSpPr txBox="1"/>
            <p:nvPr/>
          </p:nvSpPr>
          <p:spPr>
            <a:xfrm rot="19015594">
              <a:off x="6586295" y="3525554"/>
              <a:ext cx="2116764" cy="369332"/>
            </a:xfrm>
            <a:prstGeom prst="rect">
              <a:avLst/>
            </a:prstGeom>
            <a:noFill/>
          </p:spPr>
          <p:txBody>
            <a:bodyPr wrap="square" rtlCol="0">
              <a:spAutoFit/>
            </a:bodyPr>
            <a:lstStyle/>
            <a:p>
              <a:r>
                <a:rPr lang="en-US" dirty="0" smtClean="0"/>
                <a:t>Customer support</a:t>
              </a:r>
              <a:endParaRPr lang="en-US" dirty="0"/>
            </a:p>
          </p:txBody>
        </p:sp>
        <p:sp>
          <p:nvSpPr>
            <p:cNvPr id="30" name="Pentagon 29"/>
            <p:cNvSpPr/>
            <p:nvPr/>
          </p:nvSpPr>
          <p:spPr>
            <a:xfrm>
              <a:off x="6030814" y="4672373"/>
              <a:ext cx="2046818"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sp>
          <p:nvSpPr>
            <p:cNvPr id="31" name="Pentagon 30"/>
            <p:cNvSpPr/>
            <p:nvPr/>
          </p:nvSpPr>
          <p:spPr>
            <a:xfrm>
              <a:off x="5604451" y="4666729"/>
              <a:ext cx="1554549" cy="1402644"/>
            </a:xfrm>
            <a:prstGeom prst="homePlate">
              <a:avLst/>
            </a:prstGeom>
          </p:spPr>
          <p:style>
            <a:lnRef idx="3">
              <a:schemeClr val="lt1"/>
            </a:lnRef>
            <a:fillRef idx="1">
              <a:schemeClr val="dk1"/>
            </a:fillRef>
            <a:effectRef idx="1">
              <a:schemeClr val="dk1"/>
            </a:effectRef>
            <a:fontRef idx="minor">
              <a:schemeClr val="lt1"/>
            </a:fontRef>
          </p:style>
          <p:txBody>
            <a:bodyPr lIns="0" rIns="91440" rtlCol="0" anchor="ctr"/>
            <a:lstStyle/>
            <a:p>
              <a:pPr algn="r"/>
              <a:endParaRPr lang="en-US" sz="2000" b="1" dirty="0"/>
            </a:p>
          </p:txBody>
        </p:sp>
      </p:grpSp>
      <p:sp>
        <p:nvSpPr>
          <p:cNvPr id="10" name="Oval 9"/>
          <p:cNvSpPr/>
          <p:nvPr/>
        </p:nvSpPr>
        <p:spPr>
          <a:xfrm>
            <a:off x="5268751" y="4699357"/>
            <a:ext cx="1402644" cy="1402644"/>
          </a:xfrm>
          <a:prstGeom prst="ellipse">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b="1" dirty="0" smtClean="0"/>
              <a:t>The customer</a:t>
            </a:r>
            <a:endParaRPr lang="en-US" sz="2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32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1609521" y="1753274"/>
            <a:ext cx="5845042" cy="5749333"/>
            <a:chOff x="1609521" y="1753274"/>
            <a:chExt cx="5845042" cy="5749333"/>
          </a:xfrm>
        </p:grpSpPr>
        <p:sp>
          <p:nvSpPr>
            <p:cNvPr id="3" name="Donut 2"/>
            <p:cNvSpPr/>
            <p:nvPr/>
          </p:nvSpPr>
          <p:spPr>
            <a:xfrm>
              <a:off x="1742417" y="1858953"/>
              <a:ext cx="5566877" cy="5566877"/>
            </a:xfrm>
            <a:prstGeom prst="donut">
              <a:avLst/>
            </a:prstGeom>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pSp>
          <p:nvGrpSpPr>
            <p:cNvPr id="14" name="Group 13"/>
            <p:cNvGrpSpPr/>
            <p:nvPr/>
          </p:nvGrpSpPr>
          <p:grpSpPr>
            <a:xfrm flipV="1">
              <a:off x="1609521" y="4190060"/>
              <a:ext cx="1698122" cy="566096"/>
              <a:chOff x="1609521" y="4190060"/>
              <a:chExt cx="1698122" cy="566096"/>
            </a:xfrm>
          </p:grpSpPr>
          <p:cxnSp>
            <p:nvCxnSpPr>
              <p:cNvPr id="12" name="Straight Connector 11"/>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5756441" y="4190060"/>
              <a:ext cx="1698122" cy="566096"/>
              <a:chOff x="1609521" y="4190060"/>
              <a:chExt cx="1698122" cy="566096"/>
            </a:xfrm>
          </p:grpSpPr>
          <p:cxnSp>
            <p:nvCxnSpPr>
              <p:cNvPr id="33" name="Straight Connector 32"/>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rot="16200000">
              <a:off x="3664373" y="2319287"/>
              <a:ext cx="1698122" cy="566096"/>
              <a:chOff x="1609521" y="4190060"/>
              <a:chExt cx="1698122" cy="566096"/>
            </a:xfrm>
          </p:grpSpPr>
          <p:cxnSp>
            <p:nvCxnSpPr>
              <p:cNvPr id="36" name="Straight Connector 35"/>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rot="5400000" flipH="1">
              <a:off x="3664373" y="6370498"/>
              <a:ext cx="1698122" cy="566096"/>
              <a:chOff x="1609521" y="4190060"/>
              <a:chExt cx="1698122" cy="566096"/>
            </a:xfrm>
          </p:grpSpPr>
          <p:cxnSp>
            <p:nvCxnSpPr>
              <p:cNvPr id="39" name="Straight Connector 38"/>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rot="8635237">
              <a:off x="2209160" y="5642791"/>
              <a:ext cx="1698122" cy="566096"/>
              <a:chOff x="1609521" y="4190060"/>
              <a:chExt cx="1698122" cy="566096"/>
            </a:xfrm>
          </p:grpSpPr>
          <p:cxnSp>
            <p:nvCxnSpPr>
              <p:cNvPr id="42" name="Straight Connector 41"/>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rot="19685651">
              <a:off x="5239701" y="2994992"/>
              <a:ext cx="1698122" cy="566096"/>
              <a:chOff x="1609521" y="4190060"/>
              <a:chExt cx="1698122" cy="566096"/>
            </a:xfrm>
          </p:grpSpPr>
          <p:cxnSp>
            <p:nvCxnSpPr>
              <p:cNvPr id="45" name="Straight Connector 44"/>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rot="2978467">
              <a:off x="5090087" y="5744294"/>
              <a:ext cx="1698122" cy="566096"/>
              <a:chOff x="1609521" y="4190060"/>
              <a:chExt cx="1698122" cy="566096"/>
            </a:xfrm>
          </p:grpSpPr>
          <p:cxnSp>
            <p:nvCxnSpPr>
              <p:cNvPr id="48" name="Straight Connector 47"/>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rot="2687173" flipV="1">
              <a:off x="2275992" y="2813881"/>
              <a:ext cx="1698122" cy="566096"/>
              <a:chOff x="1609521" y="4190060"/>
              <a:chExt cx="1698122" cy="566096"/>
            </a:xfrm>
          </p:grpSpPr>
          <p:cxnSp>
            <p:nvCxnSpPr>
              <p:cNvPr id="51" name="Straight Connector 50"/>
              <p:cNvCxnSpPr/>
              <p:nvPr/>
            </p:nvCxnSpPr>
            <p:spPr>
              <a:xfrm>
                <a:off x="1609521" y="4190060"/>
                <a:ext cx="871208"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2441171" y="4190060"/>
                <a:ext cx="866472" cy="566096"/>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78" name="Group 77"/>
          <p:cNvGrpSpPr/>
          <p:nvPr/>
        </p:nvGrpSpPr>
        <p:grpSpPr>
          <a:xfrm>
            <a:off x="3302638" y="3282338"/>
            <a:ext cx="2754159" cy="2585183"/>
            <a:chOff x="3302638" y="3282338"/>
            <a:chExt cx="2754159" cy="2585183"/>
          </a:xfrm>
        </p:grpSpPr>
        <p:grpSp>
          <p:nvGrpSpPr>
            <p:cNvPr id="76" name="Group 75"/>
            <p:cNvGrpSpPr/>
            <p:nvPr/>
          </p:nvGrpSpPr>
          <p:grpSpPr>
            <a:xfrm>
              <a:off x="3302638" y="3282338"/>
              <a:ext cx="2546098" cy="2585183"/>
              <a:chOff x="3302638" y="3282338"/>
              <a:chExt cx="2546098" cy="2585183"/>
            </a:xfrm>
          </p:grpSpPr>
          <p:grpSp>
            <p:nvGrpSpPr>
              <p:cNvPr id="27" name="Group 26"/>
              <p:cNvGrpSpPr/>
              <p:nvPr/>
            </p:nvGrpSpPr>
            <p:grpSpPr>
              <a:xfrm>
                <a:off x="3302638" y="3282338"/>
                <a:ext cx="2546098" cy="2585183"/>
                <a:chOff x="3302638" y="3282338"/>
                <a:chExt cx="2546098" cy="2585183"/>
              </a:xfrm>
            </p:grpSpPr>
            <p:sp>
              <p:nvSpPr>
                <p:cNvPr id="62" name="TextBox 61"/>
                <p:cNvSpPr txBox="1"/>
                <p:nvPr/>
              </p:nvSpPr>
              <p:spPr>
                <a:xfrm>
                  <a:off x="3332077" y="3504035"/>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63" name="TextBox 62"/>
                <p:cNvSpPr txBox="1"/>
                <p:nvPr/>
              </p:nvSpPr>
              <p:spPr>
                <a:xfrm>
                  <a:off x="4508132" y="3650209"/>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69" name="TextBox 68"/>
                <p:cNvSpPr txBox="1"/>
                <p:nvPr/>
              </p:nvSpPr>
              <p:spPr>
                <a:xfrm>
                  <a:off x="3944128" y="3282338"/>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grpSp>
              <p:nvGrpSpPr>
                <p:cNvPr id="26" name="Group 25"/>
                <p:cNvGrpSpPr/>
                <p:nvPr/>
              </p:nvGrpSpPr>
              <p:grpSpPr>
                <a:xfrm>
                  <a:off x="3302638" y="4175958"/>
                  <a:ext cx="2546098" cy="1691563"/>
                  <a:chOff x="3302638" y="4175958"/>
                  <a:chExt cx="2546098" cy="1691563"/>
                </a:xfrm>
              </p:grpSpPr>
              <p:sp>
                <p:nvSpPr>
                  <p:cNvPr id="61" name="TextBox 60"/>
                  <p:cNvSpPr txBox="1"/>
                  <p:nvPr/>
                </p:nvSpPr>
                <p:spPr>
                  <a:xfrm>
                    <a:off x="4026278" y="4175958"/>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65" name="TextBox 64"/>
                  <p:cNvSpPr txBox="1"/>
                  <p:nvPr/>
                </p:nvSpPr>
                <p:spPr>
                  <a:xfrm>
                    <a:off x="3302638" y="4355384"/>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sp>
                <p:nvSpPr>
                  <p:cNvPr id="67" name="TextBox 66"/>
                  <p:cNvSpPr txBox="1"/>
                  <p:nvPr/>
                </p:nvSpPr>
                <p:spPr>
                  <a:xfrm>
                    <a:off x="4079957" y="4589528"/>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68" name="TextBox 67"/>
                  <p:cNvSpPr txBox="1"/>
                  <p:nvPr/>
                </p:nvSpPr>
                <p:spPr>
                  <a:xfrm>
                    <a:off x="4841958" y="4327918"/>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70" name="TextBox 69"/>
                  <p:cNvSpPr txBox="1"/>
                  <p:nvPr/>
                </p:nvSpPr>
                <p:spPr>
                  <a:xfrm>
                    <a:off x="4176707" y="4930731"/>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71" name="TextBox 70"/>
                  <p:cNvSpPr txBox="1"/>
                  <p:nvPr/>
                </p:nvSpPr>
                <p:spPr>
                  <a:xfrm>
                    <a:off x="3649812" y="4691511"/>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72" name="TextBox 71"/>
                  <p:cNvSpPr txBox="1"/>
                  <p:nvPr/>
                </p:nvSpPr>
                <p:spPr>
                  <a:xfrm>
                    <a:off x="3453067" y="5110157"/>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sp>
                <p:nvSpPr>
                  <p:cNvPr id="73" name="TextBox 72"/>
                  <p:cNvSpPr txBox="1"/>
                  <p:nvPr/>
                </p:nvSpPr>
                <p:spPr>
                  <a:xfrm>
                    <a:off x="4687587" y="4777891"/>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sp>
                <p:nvSpPr>
                  <p:cNvPr id="74" name="TextBox 73"/>
                  <p:cNvSpPr txBox="1"/>
                  <p:nvPr/>
                </p:nvSpPr>
                <p:spPr>
                  <a:xfrm>
                    <a:off x="4230386" y="5344301"/>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75" name="TextBox 74"/>
                  <p:cNvSpPr txBox="1"/>
                  <p:nvPr/>
                </p:nvSpPr>
                <p:spPr>
                  <a:xfrm>
                    <a:off x="4992387" y="5082691"/>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grpSp>
          </p:grpSp>
          <p:sp>
            <p:nvSpPr>
              <p:cNvPr id="64" name="TextBox 63"/>
              <p:cNvSpPr txBox="1"/>
              <p:nvPr/>
            </p:nvSpPr>
            <p:spPr>
              <a:xfrm>
                <a:off x="3499383" y="3936738"/>
                <a:ext cx="856349" cy="523220"/>
              </a:xfrm>
              <a:prstGeom prst="rect">
                <a:avLst/>
              </a:prstGeom>
              <a:noFill/>
            </p:spPr>
            <p:txBody>
              <a:bodyPr wrap="none" rtlCol="0">
                <a:spAutoFit/>
              </a:bodyPr>
              <a:lstStyle/>
              <a:p>
                <a:r>
                  <a:rPr lang="en-US" sz="2800" b="1" dirty="0" smtClean="0">
                    <a:solidFill>
                      <a:schemeClr val="bg1">
                        <a:lumMod val="75000"/>
                      </a:schemeClr>
                    </a:solidFill>
                  </a:rPr>
                  <a:t>data</a:t>
                </a:r>
                <a:endParaRPr lang="en-US" sz="2800" b="1" dirty="0">
                  <a:solidFill>
                    <a:schemeClr val="bg1">
                      <a:lumMod val="75000"/>
                    </a:schemeClr>
                  </a:solidFill>
                </a:endParaRPr>
              </a:p>
            </p:txBody>
          </p:sp>
          <p:sp>
            <p:nvSpPr>
              <p:cNvPr id="66" name="TextBox 65"/>
              <p:cNvSpPr txBox="1"/>
              <p:nvPr/>
            </p:nvSpPr>
            <p:spPr>
              <a:xfrm>
                <a:off x="4537158" y="4023118"/>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grpSp>
        <p:sp>
          <p:nvSpPr>
            <p:cNvPr id="77" name="TextBox 76"/>
            <p:cNvSpPr txBox="1"/>
            <p:nvPr/>
          </p:nvSpPr>
          <p:spPr>
            <a:xfrm>
              <a:off x="5008538" y="3711466"/>
              <a:ext cx="1048259" cy="646331"/>
            </a:xfrm>
            <a:prstGeom prst="rect">
              <a:avLst/>
            </a:prstGeom>
            <a:noFill/>
          </p:spPr>
          <p:txBody>
            <a:bodyPr wrap="none" rtlCol="0">
              <a:spAutoFit/>
            </a:bodyPr>
            <a:lstStyle/>
            <a:p>
              <a:r>
                <a:rPr lang="en-US" sz="3600" b="1" dirty="0" smtClean="0">
                  <a:solidFill>
                    <a:schemeClr val="bg1">
                      <a:lumMod val="75000"/>
                    </a:schemeClr>
                  </a:solidFill>
                </a:rPr>
                <a:t>data</a:t>
              </a:r>
              <a:endParaRPr lang="en-US" sz="3600" b="1" dirty="0">
                <a:solidFill>
                  <a:schemeClr val="bg1">
                    <a:lumMod val="75000"/>
                  </a:schemeClr>
                </a:solidFill>
              </a:endParaRPr>
            </a:p>
          </p:txBody>
        </p:sp>
      </p:grpSp>
      <p:sp>
        <p:nvSpPr>
          <p:cNvPr id="2" name="Title 1"/>
          <p:cNvSpPr>
            <a:spLocks noGrp="1"/>
          </p:cNvSpPr>
          <p:nvPr>
            <p:ph type="title"/>
          </p:nvPr>
        </p:nvSpPr>
        <p:spPr>
          <a:xfrm>
            <a:off x="0" y="726755"/>
            <a:ext cx="9144000" cy="1432058"/>
          </a:xfrm>
        </p:spPr>
        <p:txBody>
          <a:bodyPr/>
          <a:lstStyle/>
          <a:p>
            <a:r>
              <a:rPr lang="en-US" dirty="0" smtClean="0"/>
              <a:t>Agile Marketing, Powered by Data</a:t>
            </a:r>
            <a:endParaRPr lang="en-US" dirty="0"/>
          </a:p>
        </p:txBody>
      </p:sp>
      <p:sp>
        <p:nvSpPr>
          <p:cNvPr id="15" name="TextBox 14"/>
          <p:cNvSpPr txBox="1"/>
          <p:nvPr/>
        </p:nvSpPr>
        <p:spPr>
          <a:xfrm>
            <a:off x="5008538" y="2395522"/>
            <a:ext cx="1655285" cy="646331"/>
          </a:xfrm>
          <a:prstGeom prst="rect">
            <a:avLst/>
          </a:prstGeom>
          <a:noFill/>
        </p:spPr>
        <p:txBody>
          <a:bodyPr wrap="square" rtlCol="0">
            <a:spAutoFit/>
          </a:bodyPr>
          <a:lstStyle/>
          <a:p>
            <a:r>
              <a:rPr lang="en-US" b="1" dirty="0" smtClean="0">
                <a:solidFill>
                  <a:srgbClr val="FFFFFF"/>
                </a:solidFill>
              </a:rPr>
              <a:t>Customer research</a:t>
            </a:r>
            <a:endParaRPr lang="en-US" b="1" dirty="0">
              <a:solidFill>
                <a:srgbClr val="FFFFFF"/>
              </a:solidFill>
            </a:endParaRPr>
          </a:p>
        </p:txBody>
      </p:sp>
      <p:sp>
        <p:nvSpPr>
          <p:cNvPr id="16" name="TextBox 15"/>
          <p:cNvSpPr txBox="1"/>
          <p:nvPr/>
        </p:nvSpPr>
        <p:spPr>
          <a:xfrm>
            <a:off x="5921407" y="3579449"/>
            <a:ext cx="2082158" cy="646331"/>
          </a:xfrm>
          <a:prstGeom prst="rect">
            <a:avLst/>
          </a:prstGeom>
          <a:noFill/>
        </p:spPr>
        <p:txBody>
          <a:bodyPr wrap="square" rtlCol="0">
            <a:spAutoFit/>
          </a:bodyPr>
          <a:lstStyle/>
          <a:p>
            <a:r>
              <a:rPr lang="en-US" b="1" dirty="0" smtClean="0">
                <a:solidFill>
                  <a:srgbClr val="FFFFFF"/>
                </a:solidFill>
              </a:rPr>
              <a:t>Competitive Intelligence</a:t>
            </a:r>
            <a:endParaRPr lang="en-US" b="1" dirty="0">
              <a:solidFill>
                <a:srgbClr val="FFFFFF"/>
              </a:solidFill>
            </a:endParaRPr>
          </a:p>
        </p:txBody>
      </p:sp>
      <p:sp>
        <p:nvSpPr>
          <p:cNvPr id="17" name="TextBox 16"/>
          <p:cNvSpPr txBox="1"/>
          <p:nvPr/>
        </p:nvSpPr>
        <p:spPr>
          <a:xfrm>
            <a:off x="5784864" y="5078900"/>
            <a:ext cx="1465366" cy="923330"/>
          </a:xfrm>
          <a:prstGeom prst="rect">
            <a:avLst/>
          </a:prstGeom>
          <a:noFill/>
        </p:spPr>
        <p:txBody>
          <a:bodyPr wrap="square" rtlCol="0">
            <a:spAutoFit/>
          </a:bodyPr>
          <a:lstStyle/>
          <a:p>
            <a:r>
              <a:rPr lang="en-US" b="1" dirty="0" smtClean="0">
                <a:solidFill>
                  <a:srgbClr val="FFFFFF"/>
                </a:solidFill>
              </a:rPr>
              <a:t>Strategic business intelligence</a:t>
            </a:r>
            <a:endParaRPr lang="en-US" b="1" dirty="0">
              <a:solidFill>
                <a:srgbClr val="FFFFFF"/>
              </a:solidFill>
            </a:endParaRPr>
          </a:p>
        </p:txBody>
      </p:sp>
      <p:sp>
        <p:nvSpPr>
          <p:cNvPr id="18" name="TextBox 17"/>
          <p:cNvSpPr txBox="1"/>
          <p:nvPr/>
        </p:nvSpPr>
        <p:spPr>
          <a:xfrm>
            <a:off x="4564549" y="6097736"/>
            <a:ext cx="1739220" cy="646331"/>
          </a:xfrm>
          <a:prstGeom prst="rect">
            <a:avLst/>
          </a:prstGeom>
          <a:noFill/>
        </p:spPr>
        <p:txBody>
          <a:bodyPr wrap="square" rtlCol="0">
            <a:spAutoFit/>
          </a:bodyPr>
          <a:lstStyle/>
          <a:p>
            <a:r>
              <a:rPr lang="en-US" b="1" dirty="0" smtClean="0">
                <a:solidFill>
                  <a:srgbClr val="FFFFFF"/>
                </a:solidFill>
              </a:rPr>
              <a:t>Product development</a:t>
            </a:r>
            <a:endParaRPr lang="en-US" b="1" dirty="0">
              <a:solidFill>
                <a:srgbClr val="FFFFFF"/>
              </a:solidFill>
            </a:endParaRPr>
          </a:p>
        </p:txBody>
      </p:sp>
      <p:sp>
        <p:nvSpPr>
          <p:cNvPr id="19" name="TextBox 18"/>
          <p:cNvSpPr txBox="1"/>
          <p:nvPr/>
        </p:nvSpPr>
        <p:spPr>
          <a:xfrm>
            <a:off x="2952887" y="5895983"/>
            <a:ext cx="1662029" cy="923330"/>
          </a:xfrm>
          <a:prstGeom prst="rect">
            <a:avLst/>
          </a:prstGeom>
          <a:noFill/>
        </p:spPr>
        <p:txBody>
          <a:bodyPr wrap="square" rtlCol="0">
            <a:spAutoFit/>
          </a:bodyPr>
          <a:lstStyle/>
          <a:p>
            <a:r>
              <a:rPr lang="en-US" b="1" dirty="0" smtClean="0">
                <a:solidFill>
                  <a:srgbClr val="FFFFFF"/>
                </a:solidFill>
              </a:rPr>
              <a:t>Launch (customer acquisition)</a:t>
            </a:r>
            <a:endParaRPr lang="en-US" b="1" dirty="0">
              <a:solidFill>
                <a:srgbClr val="FFFFFF"/>
              </a:solidFill>
            </a:endParaRPr>
          </a:p>
        </p:txBody>
      </p:sp>
      <p:sp>
        <p:nvSpPr>
          <p:cNvPr id="20" name="TextBox 19"/>
          <p:cNvSpPr txBox="1"/>
          <p:nvPr/>
        </p:nvSpPr>
        <p:spPr>
          <a:xfrm>
            <a:off x="1876000" y="4770174"/>
            <a:ext cx="1629058" cy="646331"/>
          </a:xfrm>
          <a:prstGeom prst="rect">
            <a:avLst/>
          </a:prstGeom>
          <a:noFill/>
        </p:spPr>
        <p:txBody>
          <a:bodyPr wrap="square" rtlCol="0">
            <a:spAutoFit/>
          </a:bodyPr>
          <a:lstStyle/>
          <a:p>
            <a:r>
              <a:rPr lang="en-US" b="1" dirty="0" smtClean="0">
                <a:solidFill>
                  <a:srgbClr val="FFFFFF"/>
                </a:solidFill>
              </a:rPr>
              <a:t>Customer retention</a:t>
            </a:r>
            <a:endParaRPr lang="en-US" b="1" dirty="0">
              <a:solidFill>
                <a:srgbClr val="FFFFFF"/>
              </a:solidFill>
            </a:endParaRPr>
          </a:p>
        </p:txBody>
      </p:sp>
      <p:sp>
        <p:nvSpPr>
          <p:cNvPr id="21" name="TextBox 20"/>
          <p:cNvSpPr txBox="1"/>
          <p:nvPr/>
        </p:nvSpPr>
        <p:spPr>
          <a:xfrm>
            <a:off x="2117968" y="3277968"/>
            <a:ext cx="1511330" cy="646331"/>
          </a:xfrm>
          <a:prstGeom prst="rect">
            <a:avLst/>
          </a:prstGeom>
          <a:noFill/>
        </p:spPr>
        <p:txBody>
          <a:bodyPr wrap="square" rtlCol="0">
            <a:spAutoFit/>
          </a:bodyPr>
          <a:lstStyle/>
          <a:p>
            <a:r>
              <a:rPr lang="en-US" b="1" dirty="0" smtClean="0">
                <a:solidFill>
                  <a:srgbClr val="FFFFFF"/>
                </a:solidFill>
              </a:rPr>
              <a:t>Customer support</a:t>
            </a:r>
            <a:endParaRPr lang="en-US" b="1" dirty="0">
              <a:solidFill>
                <a:srgbClr val="FFFFFF"/>
              </a:solidFill>
            </a:endParaRPr>
          </a:p>
        </p:txBody>
      </p:sp>
      <p:sp>
        <p:nvSpPr>
          <p:cNvPr id="23" name="TextBox 22"/>
          <p:cNvSpPr txBox="1"/>
          <p:nvPr/>
        </p:nvSpPr>
        <p:spPr>
          <a:xfrm>
            <a:off x="3129626" y="2237442"/>
            <a:ext cx="1594873" cy="646331"/>
          </a:xfrm>
          <a:prstGeom prst="rect">
            <a:avLst/>
          </a:prstGeom>
          <a:noFill/>
        </p:spPr>
        <p:txBody>
          <a:bodyPr wrap="square" rtlCol="0">
            <a:spAutoFit/>
          </a:bodyPr>
          <a:lstStyle/>
          <a:p>
            <a:r>
              <a:rPr lang="en-US" b="1" dirty="0" smtClean="0">
                <a:solidFill>
                  <a:srgbClr val="FFFFFF"/>
                </a:solidFill>
              </a:rPr>
              <a:t>Community connection</a:t>
            </a:r>
            <a:endParaRPr lang="en-US" b="1" dirty="0">
              <a:solidFill>
                <a:srgbClr val="FFFFFF"/>
              </a:solidFill>
            </a:endParaRPr>
          </a:p>
        </p:txBody>
      </p:sp>
      <p:sp>
        <p:nvSpPr>
          <p:cNvPr id="10" name="Oval 9"/>
          <p:cNvSpPr/>
          <p:nvPr/>
        </p:nvSpPr>
        <p:spPr>
          <a:xfrm>
            <a:off x="3815736" y="3928669"/>
            <a:ext cx="1402644" cy="1402644"/>
          </a:xfrm>
          <a:prstGeom prst="ellipse">
            <a:avLst/>
          </a:prstGeom>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en-US" sz="2000" b="1" dirty="0" smtClean="0">
                <a:solidFill>
                  <a:srgbClr val="FFFFFF"/>
                </a:solidFill>
              </a:rPr>
              <a:t>The customer</a:t>
            </a:r>
            <a:endParaRPr lang="en-US" sz="2000" b="1" dirty="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668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94615015_e8a552d90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556"/>
          <a:stretch>
            <a:fillRect/>
          </a:stretch>
        </p:blipFill>
        <p:spPr bwMode="auto">
          <a:xfrm>
            <a:off x="0" y="0"/>
            <a:ext cx="9144000" cy="5837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Title 1"/>
          <p:cNvSpPr>
            <a:spLocks noGrp="1"/>
          </p:cNvSpPr>
          <p:nvPr>
            <p:ph type="title"/>
          </p:nvPr>
        </p:nvSpPr>
        <p:spPr>
          <a:xfrm>
            <a:off x="0" y="5425942"/>
            <a:ext cx="9144000" cy="1432058"/>
          </a:xfrm>
        </p:spPr>
        <p:txBody>
          <a:bodyPr/>
          <a:lstStyle/>
          <a:p>
            <a:r>
              <a:rPr lang="en-US" dirty="0" smtClean="0"/>
              <a:t>Back to the Marketing Future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542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69184" y="1067566"/>
            <a:ext cx="7010252" cy="1077218"/>
          </a:xfrm>
          <a:prstGeom prst="rect">
            <a:avLst/>
          </a:prstGeom>
          <a:noFill/>
        </p:spPr>
        <p:txBody>
          <a:bodyPr wrap="none" rtlCol="0">
            <a:spAutoFit/>
          </a:bodyPr>
          <a:lstStyle/>
          <a:p>
            <a:pPr algn="ctr"/>
            <a:r>
              <a:rPr lang="en-US" sz="3200" b="1" dirty="0" smtClean="0">
                <a:latin typeface="Arial Narrow"/>
                <a:cs typeface="Arial Narrow"/>
              </a:rPr>
              <a:t>tightly </a:t>
            </a:r>
            <a:r>
              <a:rPr lang="en-US" sz="3200" b="1" dirty="0">
                <a:latin typeface="Arial Narrow"/>
                <a:cs typeface="Arial Narrow"/>
              </a:rPr>
              <a:t>integrated effort to discover, create, </a:t>
            </a:r>
            <a:endParaRPr lang="en-US" sz="3200" b="1" dirty="0" smtClean="0">
              <a:latin typeface="Arial Narrow"/>
              <a:cs typeface="Arial Narrow"/>
            </a:endParaRPr>
          </a:p>
          <a:p>
            <a:pPr algn="ctr"/>
            <a:r>
              <a:rPr lang="en-US" sz="3200" b="1" dirty="0" smtClean="0">
                <a:latin typeface="Arial Narrow"/>
                <a:cs typeface="Arial Narrow"/>
              </a:rPr>
              <a:t>arouse</a:t>
            </a:r>
            <a:r>
              <a:rPr lang="en-US" sz="3200" b="1" dirty="0">
                <a:latin typeface="Arial Narrow"/>
                <a:cs typeface="Arial Narrow"/>
              </a:rPr>
              <a:t>, and satisfy customer </a:t>
            </a:r>
            <a:r>
              <a:rPr lang="en-US" sz="3200" b="1" dirty="0" smtClean="0">
                <a:latin typeface="Arial Narrow"/>
                <a:cs typeface="Arial Narrow"/>
              </a:rPr>
              <a:t>needs</a:t>
            </a:r>
          </a:p>
        </p:txBody>
      </p:sp>
      <p:sp>
        <p:nvSpPr>
          <p:cNvPr id="6" name="TextBox 5"/>
          <p:cNvSpPr txBox="1"/>
          <p:nvPr/>
        </p:nvSpPr>
        <p:spPr>
          <a:xfrm>
            <a:off x="2383689" y="2137084"/>
            <a:ext cx="4603819" cy="3970318"/>
          </a:xfrm>
          <a:prstGeom prst="rect">
            <a:avLst/>
          </a:prstGeom>
          <a:noFill/>
        </p:spPr>
        <p:txBody>
          <a:bodyPr wrap="none" rtlCol="0">
            <a:spAutoFit/>
          </a:bodyPr>
          <a:lstStyle/>
          <a:p>
            <a:pPr algn="ctr"/>
            <a:r>
              <a:rPr lang="en-US" sz="2800" dirty="0" smtClean="0">
                <a:solidFill>
                  <a:schemeClr val="bg1">
                    <a:lumMod val="50000"/>
                  </a:schemeClr>
                </a:solidFill>
                <a:latin typeface="Arial Narrow"/>
                <a:cs typeface="Arial Narrow"/>
              </a:rPr>
              <a:t>Customer research</a:t>
            </a:r>
          </a:p>
          <a:p>
            <a:pPr algn="ctr"/>
            <a:r>
              <a:rPr lang="en-US" sz="2800" dirty="0" smtClean="0">
                <a:solidFill>
                  <a:schemeClr val="bg1">
                    <a:lumMod val="50000"/>
                  </a:schemeClr>
                </a:solidFill>
                <a:latin typeface="Arial Narrow"/>
                <a:cs typeface="Arial Narrow"/>
              </a:rPr>
              <a:t>Competitive intelligence</a:t>
            </a:r>
          </a:p>
          <a:p>
            <a:pPr algn="ctr"/>
            <a:r>
              <a:rPr lang="en-US" sz="2800" dirty="0" smtClean="0">
                <a:solidFill>
                  <a:schemeClr val="bg1">
                    <a:lumMod val="50000"/>
                  </a:schemeClr>
                </a:solidFill>
                <a:latin typeface="Arial Narrow"/>
                <a:cs typeface="Arial Narrow"/>
              </a:rPr>
              <a:t>Strategic business intelligence</a:t>
            </a:r>
          </a:p>
          <a:p>
            <a:pPr algn="ctr"/>
            <a:r>
              <a:rPr lang="en-US" sz="2800" dirty="0" smtClean="0">
                <a:solidFill>
                  <a:schemeClr val="bg1">
                    <a:lumMod val="50000"/>
                  </a:schemeClr>
                </a:solidFill>
                <a:latin typeface="Arial Narrow"/>
                <a:cs typeface="Arial Narrow"/>
              </a:rPr>
              <a:t>Product development</a:t>
            </a:r>
          </a:p>
          <a:p>
            <a:pPr algn="ctr"/>
            <a:r>
              <a:rPr lang="en-US" sz="2800" dirty="0" smtClean="0">
                <a:solidFill>
                  <a:schemeClr val="bg1">
                    <a:lumMod val="50000"/>
                  </a:schemeClr>
                </a:solidFill>
                <a:latin typeface="Arial Narrow"/>
                <a:cs typeface="Arial Narrow"/>
              </a:rPr>
              <a:t>Customer acquisition / campaigns</a:t>
            </a:r>
          </a:p>
          <a:p>
            <a:pPr algn="ctr"/>
            <a:r>
              <a:rPr lang="en-US" sz="2800" dirty="0" smtClean="0">
                <a:solidFill>
                  <a:schemeClr val="bg1">
                    <a:lumMod val="50000"/>
                  </a:schemeClr>
                </a:solidFill>
                <a:latin typeface="Arial Narrow"/>
                <a:cs typeface="Arial Narrow"/>
              </a:rPr>
              <a:t>Customer retention</a:t>
            </a:r>
          </a:p>
          <a:p>
            <a:pPr algn="ctr"/>
            <a:r>
              <a:rPr lang="en-US" sz="2800" dirty="0">
                <a:solidFill>
                  <a:schemeClr val="bg1">
                    <a:lumMod val="50000"/>
                  </a:schemeClr>
                </a:solidFill>
                <a:latin typeface="Arial Narrow"/>
                <a:cs typeface="Arial Narrow"/>
              </a:rPr>
              <a:t>Customer s</a:t>
            </a:r>
            <a:r>
              <a:rPr lang="en-US" sz="2800" dirty="0" smtClean="0">
                <a:solidFill>
                  <a:schemeClr val="bg1">
                    <a:lumMod val="50000"/>
                  </a:schemeClr>
                </a:solidFill>
                <a:latin typeface="Arial Narrow"/>
                <a:cs typeface="Arial Narrow"/>
              </a:rPr>
              <a:t>upport</a:t>
            </a:r>
          </a:p>
          <a:p>
            <a:pPr algn="ctr"/>
            <a:r>
              <a:rPr lang="en-US" sz="2800" dirty="0" smtClean="0">
                <a:solidFill>
                  <a:schemeClr val="bg1">
                    <a:lumMod val="50000"/>
                  </a:schemeClr>
                </a:solidFill>
                <a:latin typeface="Arial Narrow"/>
                <a:cs typeface="Arial Narrow"/>
              </a:rPr>
              <a:t>Community connection</a:t>
            </a:r>
            <a:endParaRPr lang="en-US" sz="2800" dirty="0" smtClean="0">
              <a:latin typeface="Arial Narrow"/>
              <a:cs typeface="Arial Narrow"/>
            </a:endParaRPr>
          </a:p>
          <a:p>
            <a:pPr algn="ctr"/>
            <a:endParaRPr lang="en-US" sz="2800" dirty="0">
              <a:solidFill>
                <a:schemeClr val="bg1">
                  <a:lumMod val="50000"/>
                </a:schemeClr>
              </a:solidFill>
              <a:latin typeface="Arial Narrow"/>
              <a:cs typeface="Arial Narrow"/>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55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58" name="Line 14"/>
          <p:cNvSpPr>
            <a:spLocks noChangeShapeType="1"/>
          </p:cNvSpPr>
          <p:nvPr/>
        </p:nvSpPr>
        <p:spPr bwMode="auto">
          <a:xfrm>
            <a:off x="457200" y="3581400"/>
            <a:ext cx="8305800" cy="0"/>
          </a:xfrm>
          <a:prstGeom prst="line">
            <a:avLst/>
          </a:prstGeom>
          <a:noFill/>
          <a:ln w="9525">
            <a:solidFill>
              <a:schemeClr val="tx1">
                <a:lumMod val="50000"/>
                <a:lumOff val="50000"/>
              </a:schemeClr>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8952" name="Oval 8"/>
          <p:cNvSpPr>
            <a:spLocks noChangeArrowheads="1"/>
          </p:cNvSpPr>
          <p:nvPr/>
        </p:nvSpPr>
        <p:spPr bwMode="auto">
          <a:xfrm>
            <a:off x="914400" y="2971800"/>
            <a:ext cx="1143000" cy="1143000"/>
          </a:xfrm>
          <a:prstGeom prst="ellipse">
            <a:avLst/>
          </a:prstGeom>
          <a:solidFill>
            <a:srgbClr val="3366FF"/>
          </a:solidFill>
          <a:ln>
            <a:noFill/>
          </a:ln>
          <a:effectLst/>
          <a:extLst/>
        </p:spPr>
        <p:txBody>
          <a:bodyPr wrap="none" anchor="ctr"/>
          <a:lstStyle/>
          <a:p>
            <a:pPr>
              <a:defRPr/>
            </a:pPr>
            <a:endParaRPr lang="en-US">
              <a:cs typeface="+mn-cs"/>
            </a:endParaRPr>
          </a:p>
        </p:txBody>
      </p:sp>
      <p:sp>
        <p:nvSpPr>
          <p:cNvPr id="338953" name="Text Box 9"/>
          <p:cNvSpPr txBox="1">
            <a:spLocks noChangeArrowheads="1"/>
          </p:cNvSpPr>
          <p:nvPr/>
        </p:nvSpPr>
        <p:spPr bwMode="auto">
          <a:xfrm>
            <a:off x="1060512"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bg1"/>
                </a:solidFill>
                <a:cs typeface="+mn-cs"/>
              </a:rPr>
              <a:t>1900</a:t>
            </a:r>
          </a:p>
        </p:txBody>
      </p:sp>
      <p:sp>
        <p:nvSpPr>
          <p:cNvPr id="338954" name="Oval 10"/>
          <p:cNvSpPr>
            <a:spLocks noChangeArrowheads="1"/>
          </p:cNvSpPr>
          <p:nvPr/>
        </p:nvSpPr>
        <p:spPr bwMode="auto">
          <a:xfrm>
            <a:off x="3886200" y="2971800"/>
            <a:ext cx="1143000" cy="1143000"/>
          </a:xfrm>
          <a:prstGeom prst="ellipse">
            <a:avLst/>
          </a:prstGeom>
          <a:solidFill>
            <a:srgbClr val="7F7F7F"/>
          </a:solidFill>
          <a:ln>
            <a:noFill/>
          </a:ln>
          <a:effectLst/>
          <a:extLst/>
        </p:spPr>
        <p:txBody>
          <a:bodyPr wrap="none" anchor="ctr"/>
          <a:lstStyle/>
          <a:p>
            <a:pPr>
              <a:defRPr/>
            </a:pPr>
            <a:endParaRPr lang="en-US">
              <a:cs typeface="+mn-cs"/>
            </a:endParaRPr>
          </a:p>
        </p:txBody>
      </p:sp>
      <p:sp>
        <p:nvSpPr>
          <p:cNvPr id="338955" name="Text Box 11"/>
          <p:cNvSpPr txBox="1">
            <a:spLocks noChangeArrowheads="1"/>
          </p:cNvSpPr>
          <p:nvPr/>
        </p:nvSpPr>
        <p:spPr bwMode="auto">
          <a:xfrm>
            <a:off x="4032312"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cs typeface="+mn-cs"/>
              </a:rPr>
              <a:t>1950</a:t>
            </a:r>
          </a:p>
        </p:txBody>
      </p:sp>
      <p:sp>
        <p:nvSpPr>
          <p:cNvPr id="338956" name="Oval 12"/>
          <p:cNvSpPr>
            <a:spLocks noChangeArrowheads="1"/>
          </p:cNvSpPr>
          <p:nvPr/>
        </p:nvSpPr>
        <p:spPr bwMode="auto">
          <a:xfrm>
            <a:off x="6858000" y="2971800"/>
            <a:ext cx="1143000" cy="1143000"/>
          </a:xfrm>
          <a:prstGeom prst="ellipse">
            <a:avLst/>
          </a:prstGeom>
          <a:solidFill>
            <a:srgbClr val="7F7F7F"/>
          </a:solidFill>
          <a:ln>
            <a:noFill/>
          </a:ln>
          <a:effectLst/>
          <a:extLst/>
        </p:spPr>
        <p:txBody>
          <a:bodyPr wrap="none" anchor="ctr"/>
          <a:lstStyle/>
          <a:p>
            <a:pPr>
              <a:defRPr/>
            </a:pPr>
            <a:endParaRPr lang="en-US">
              <a:cs typeface="+mn-cs"/>
            </a:endParaRPr>
          </a:p>
        </p:txBody>
      </p:sp>
      <p:sp>
        <p:nvSpPr>
          <p:cNvPr id="338957" name="Text Box 13"/>
          <p:cNvSpPr txBox="1">
            <a:spLocks noChangeArrowheads="1"/>
          </p:cNvSpPr>
          <p:nvPr/>
        </p:nvSpPr>
        <p:spPr bwMode="auto">
          <a:xfrm>
            <a:off x="7004112" y="3290888"/>
            <a:ext cx="912630" cy="5232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smtClean="0">
                <a:solidFill>
                  <a:schemeClr val="bg1"/>
                </a:solidFill>
                <a:cs typeface="+mn-cs"/>
              </a:rPr>
              <a:t>2011</a:t>
            </a:r>
            <a:endParaRPr lang="en-US" sz="2800" dirty="0">
              <a:solidFill>
                <a:schemeClr val="bg1"/>
              </a:solidFill>
              <a:cs typeface="+mn-cs"/>
            </a:endParaRPr>
          </a:p>
        </p:txBody>
      </p:sp>
      <p:sp>
        <p:nvSpPr>
          <p:cNvPr id="338959" name="Text Box 15"/>
          <p:cNvSpPr txBox="1">
            <a:spLocks noChangeArrowheads="1"/>
          </p:cNvSpPr>
          <p:nvPr/>
        </p:nvSpPr>
        <p:spPr bwMode="auto">
          <a:xfrm>
            <a:off x="539750" y="4257589"/>
            <a:ext cx="1787869"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tx1">
                    <a:lumMod val="50000"/>
                    <a:lumOff val="50000"/>
                  </a:schemeClr>
                </a:solidFill>
                <a:cs typeface="+mn-cs"/>
              </a:rPr>
              <a:t>village marketing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2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9" name="Picture 5" descr="94615928_dd0ff23b08"/>
          <p:cNvPicPr>
            <a:picLocks noChangeAspect="1" noChangeArrowheads="1"/>
          </p:cNvPicPr>
          <p:nvPr/>
        </p:nvPicPr>
        <p:blipFill>
          <a:blip r:embed="rId3">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916" b="3658"/>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1010" name="Rectangle 2"/>
          <p:cNvSpPr>
            <a:spLocks noGrp="1" noChangeArrowheads="1"/>
          </p:cNvSpPr>
          <p:nvPr>
            <p:ph type="title"/>
          </p:nvPr>
        </p:nvSpPr>
        <p:spPr>
          <a:xfrm>
            <a:off x="457200" y="5943600"/>
            <a:ext cx="8229600" cy="868363"/>
          </a:xfrm>
          <a:noFill/>
        </p:spPr>
        <p:txBody>
          <a:bodyPr/>
          <a:lstStyle/>
          <a:p>
            <a:pPr eaLnBrk="1" hangingPunct="1">
              <a:defRPr/>
            </a:pPr>
            <a:r>
              <a:rPr lang="en-US" smtClean="0">
                <a:solidFill>
                  <a:schemeClr val="tx1"/>
                </a:solidFill>
                <a:cs typeface="+mj-cs"/>
              </a:rPr>
              <a:t>Life in the village</a:t>
            </a:r>
          </a:p>
        </p:txBody>
      </p:sp>
      <p:sp>
        <p:nvSpPr>
          <p:cNvPr id="171014" name="Rectangle 6"/>
          <p:cNvSpPr>
            <a:spLocks noChangeArrowheads="1"/>
          </p:cNvSpPr>
          <p:nvPr/>
        </p:nvSpPr>
        <p:spPr bwMode="auto">
          <a:xfrm>
            <a:off x="221390" y="198066"/>
            <a:ext cx="3858381" cy="1071882"/>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dirty="0">
                <a:solidFill>
                  <a:srgbClr val="5F5F5F"/>
                </a:solidFill>
                <a:latin typeface="Arial Narrow" charset="0"/>
                <a:cs typeface="+mn-cs"/>
              </a:rPr>
              <a:t>Small, well-connected communities</a:t>
            </a:r>
          </a:p>
          <a:p>
            <a:pPr marL="342900" indent="-342900">
              <a:spcBef>
                <a:spcPct val="20000"/>
              </a:spcBef>
              <a:buFontTx/>
              <a:buChar char="•"/>
              <a:defRPr/>
            </a:pPr>
            <a:r>
              <a:rPr lang="en-US" dirty="0">
                <a:solidFill>
                  <a:srgbClr val="5F5F5F"/>
                </a:solidFill>
                <a:latin typeface="Arial Narrow" charset="0"/>
                <a:cs typeface="+mn-cs"/>
              </a:rPr>
              <a:t>Everyone knew each other</a:t>
            </a:r>
          </a:p>
          <a:p>
            <a:pPr marL="342900" indent="-342900">
              <a:spcBef>
                <a:spcPct val="20000"/>
              </a:spcBef>
              <a:buFontTx/>
              <a:buChar char="•"/>
              <a:defRPr/>
            </a:pPr>
            <a:r>
              <a:rPr lang="en-US" dirty="0">
                <a:solidFill>
                  <a:srgbClr val="5F5F5F"/>
                </a:solidFill>
                <a:latin typeface="Arial Narrow" charset="0"/>
                <a:cs typeface="+mn-cs"/>
              </a:rPr>
              <a:t>Word spread quickly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340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65" name="Rectangle 9"/>
          <p:cNvSpPr>
            <a:spLocks noGrp="1" noChangeArrowheads="1"/>
          </p:cNvSpPr>
          <p:nvPr>
            <p:ph type="title"/>
          </p:nvPr>
        </p:nvSpPr>
        <p:spPr/>
        <p:txBody>
          <a:bodyPr/>
          <a:lstStyle/>
          <a:p>
            <a:pPr eaLnBrk="1" hangingPunct="1">
              <a:defRPr/>
            </a:pPr>
            <a:r>
              <a:rPr lang="en-US" smtClean="0">
                <a:cs typeface="+mj-cs"/>
              </a:rPr>
              <a:t>1900</a:t>
            </a:r>
          </a:p>
        </p:txBody>
      </p:sp>
      <p:pic>
        <p:nvPicPr>
          <p:cNvPr id="9218" name="Picture 17" descr="p1-68"/>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7091"/>
          <a:stretch>
            <a:fillRect/>
          </a:stretch>
        </p:blipFill>
        <p:spPr bwMode="auto">
          <a:xfrm>
            <a:off x="0" y="0"/>
            <a:ext cx="9144000" cy="5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3079" name="Rectangle 23"/>
          <p:cNvSpPr>
            <a:spLocks noChangeArrowheads="1"/>
          </p:cNvSpPr>
          <p:nvPr/>
        </p:nvSpPr>
        <p:spPr bwMode="auto">
          <a:xfrm>
            <a:off x="457200" y="5943600"/>
            <a:ext cx="8229600" cy="868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nchor="ctr"/>
          <a:lstStyle/>
          <a:p>
            <a:pPr>
              <a:defRPr/>
            </a:pPr>
            <a:r>
              <a:rPr lang="en-US" sz="4000" dirty="0">
                <a:solidFill>
                  <a:srgbClr val="000000"/>
                </a:solidFill>
                <a:latin typeface="Arial Narrow" charset="0"/>
                <a:cs typeface="+mn-cs"/>
              </a:rPr>
              <a:t>Commerce in the </a:t>
            </a:r>
            <a:r>
              <a:rPr lang="en-US" sz="4000" dirty="0" smtClean="0">
                <a:solidFill>
                  <a:srgbClr val="000000"/>
                </a:solidFill>
                <a:latin typeface="Arial Narrow" charset="0"/>
                <a:cs typeface="+mn-cs"/>
              </a:rPr>
              <a:t>village</a:t>
            </a:r>
            <a:endParaRPr lang="en-US" sz="2000" dirty="0">
              <a:solidFill>
                <a:srgbClr val="000000"/>
              </a:solidFill>
              <a:latin typeface="Arial Narrow" charset="0"/>
              <a:cs typeface="+mn-cs"/>
            </a:endParaRPr>
          </a:p>
        </p:txBody>
      </p:sp>
      <p:sp>
        <p:nvSpPr>
          <p:cNvPr id="5" name="Rectangle 8"/>
          <p:cNvSpPr>
            <a:spLocks noChangeArrowheads="1"/>
          </p:cNvSpPr>
          <p:nvPr/>
        </p:nvSpPr>
        <p:spPr bwMode="auto">
          <a:xfrm>
            <a:off x="3903461" y="4835116"/>
            <a:ext cx="5011940" cy="811921"/>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dirty="0">
                <a:solidFill>
                  <a:srgbClr val="5F5F5F"/>
                </a:solidFill>
                <a:latin typeface="Arial Narrow" charset="0"/>
                <a:cs typeface="+mn-cs"/>
              </a:rPr>
              <a:t>Know </a:t>
            </a:r>
            <a:r>
              <a:rPr lang="en-US" dirty="0" smtClean="0">
                <a:solidFill>
                  <a:srgbClr val="5F5F5F"/>
                </a:solidFill>
                <a:latin typeface="Arial Narrow" charset="0"/>
                <a:cs typeface="+mn-cs"/>
              </a:rPr>
              <a:t>your community, participate in your community.</a:t>
            </a:r>
          </a:p>
          <a:p>
            <a:pPr marL="342900" indent="-342900">
              <a:spcBef>
                <a:spcPct val="20000"/>
              </a:spcBef>
              <a:buFontTx/>
              <a:buChar char="•"/>
              <a:defRPr/>
            </a:pPr>
            <a:r>
              <a:rPr lang="en-US" dirty="0" smtClean="0">
                <a:solidFill>
                  <a:srgbClr val="5F5F5F"/>
                </a:solidFill>
                <a:latin typeface="Arial Narrow" charset="0"/>
                <a:cs typeface="+mn-cs"/>
              </a:rPr>
              <a:t>What to stock? </a:t>
            </a:r>
            <a:r>
              <a:rPr lang="en-US" dirty="0" smtClean="0">
                <a:solidFill>
                  <a:srgbClr val="5F5F5F"/>
                </a:solidFill>
                <a:latin typeface="Arial Narrow" charset="0"/>
              </a:rPr>
              <a:t>Listen to </a:t>
            </a:r>
            <a:r>
              <a:rPr lang="en-US" dirty="0" smtClean="0">
                <a:solidFill>
                  <a:srgbClr val="5F5F5F"/>
                </a:solidFill>
                <a:latin typeface="Arial Narrow" charset="0"/>
                <a:cs typeface="+mn-cs"/>
              </a:rPr>
              <a:t>conversations </a:t>
            </a:r>
            <a:endParaRPr lang="en-US" dirty="0">
              <a:solidFill>
                <a:srgbClr val="5F5F5F"/>
              </a:solidFill>
              <a:latin typeface="Arial Narrow"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8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5" name="Picture 5" descr="94615015_e8a552d90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2556"/>
          <a:stretch>
            <a:fillRect/>
          </a:stretch>
        </p:blipFill>
        <p:spPr bwMode="auto">
          <a:xfrm>
            <a:off x="0" y="0"/>
            <a:ext cx="9144000" cy="5837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7159" name="Rectangle 7"/>
          <p:cNvSpPr>
            <a:spLocks noChangeArrowheads="1"/>
          </p:cNvSpPr>
          <p:nvPr/>
        </p:nvSpPr>
        <p:spPr bwMode="auto">
          <a:xfrm>
            <a:off x="457200" y="5943600"/>
            <a:ext cx="8229600" cy="868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nchor="ctr"/>
          <a:lstStyle/>
          <a:p>
            <a:pPr>
              <a:defRPr/>
            </a:pPr>
            <a:r>
              <a:rPr lang="en-US" sz="4000" dirty="0">
                <a:solidFill>
                  <a:srgbClr val="000000"/>
                </a:solidFill>
                <a:latin typeface="Arial Narrow" charset="0"/>
                <a:cs typeface="+mn-cs"/>
              </a:rPr>
              <a:t>Marketing in the village</a:t>
            </a:r>
          </a:p>
        </p:txBody>
      </p:sp>
      <p:sp>
        <p:nvSpPr>
          <p:cNvPr id="177160" name="Rectangle 8"/>
          <p:cNvSpPr>
            <a:spLocks noChangeArrowheads="1"/>
          </p:cNvSpPr>
          <p:nvPr/>
        </p:nvSpPr>
        <p:spPr bwMode="auto">
          <a:xfrm>
            <a:off x="4451109" y="4602097"/>
            <a:ext cx="4592464" cy="1095183"/>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dirty="0" smtClean="0">
                <a:solidFill>
                  <a:srgbClr val="5F5F5F"/>
                </a:solidFill>
                <a:latin typeface="Arial Narrow" charset="0"/>
                <a:cs typeface="+mn-cs"/>
              </a:rPr>
              <a:t>Be honest, good (nowhere to hide)</a:t>
            </a:r>
          </a:p>
          <a:p>
            <a:pPr marL="342900" indent="-342900">
              <a:spcBef>
                <a:spcPct val="20000"/>
              </a:spcBef>
              <a:buFontTx/>
              <a:buChar char="•"/>
              <a:defRPr/>
            </a:pPr>
            <a:r>
              <a:rPr lang="en-US" dirty="0" smtClean="0">
                <a:solidFill>
                  <a:srgbClr val="5F5F5F"/>
                </a:solidFill>
                <a:latin typeface="Arial Narrow" charset="0"/>
              </a:rPr>
              <a:t>Focus on great product (not great claims)</a:t>
            </a:r>
            <a:endParaRPr lang="en-US" dirty="0">
              <a:solidFill>
                <a:srgbClr val="5F5F5F"/>
              </a:solidFill>
              <a:latin typeface="Arial Narrow" charset="0"/>
              <a:cs typeface="+mn-cs"/>
            </a:endParaRPr>
          </a:p>
          <a:p>
            <a:pPr marL="342900" indent="-342900">
              <a:spcBef>
                <a:spcPct val="20000"/>
              </a:spcBef>
              <a:buFontTx/>
              <a:buChar char="•"/>
              <a:defRPr/>
            </a:pPr>
            <a:r>
              <a:rPr lang="en-US" dirty="0">
                <a:solidFill>
                  <a:srgbClr val="5F5F5F"/>
                </a:solidFill>
                <a:latin typeface="Arial Narrow" charset="0"/>
                <a:cs typeface="+mn-cs"/>
              </a:rPr>
              <a:t>Strength of character required to succeed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524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090" name="Line 2"/>
          <p:cNvSpPr>
            <a:spLocks noChangeShapeType="1"/>
          </p:cNvSpPr>
          <p:nvPr/>
        </p:nvSpPr>
        <p:spPr bwMode="auto">
          <a:xfrm>
            <a:off x="457200" y="3581400"/>
            <a:ext cx="8305800" cy="0"/>
          </a:xfrm>
          <a:prstGeom prst="line">
            <a:avLst/>
          </a:prstGeom>
          <a:noFill/>
          <a:ln w="9525">
            <a:solidFill>
              <a:srgbClr val="7F7F7F"/>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45091" name="Oval 3"/>
          <p:cNvSpPr>
            <a:spLocks noChangeArrowheads="1"/>
          </p:cNvSpPr>
          <p:nvPr/>
        </p:nvSpPr>
        <p:spPr bwMode="auto">
          <a:xfrm>
            <a:off x="914400" y="2971800"/>
            <a:ext cx="1143000" cy="1143000"/>
          </a:xfrm>
          <a:prstGeom prst="ellipse">
            <a:avLst/>
          </a:prstGeom>
          <a:solidFill>
            <a:schemeClr val="tx1">
              <a:lumMod val="50000"/>
              <a:lumOff val="50000"/>
            </a:schemeClr>
          </a:solidFill>
          <a:ln>
            <a:noFill/>
          </a:ln>
          <a:effectLst/>
          <a:extLst/>
        </p:spPr>
        <p:txBody>
          <a:bodyPr wrap="none" anchor="ctr"/>
          <a:lstStyle/>
          <a:p>
            <a:pPr>
              <a:defRPr/>
            </a:pPr>
            <a:endParaRPr lang="en-US">
              <a:cs typeface="+mn-cs"/>
            </a:endParaRPr>
          </a:p>
        </p:txBody>
      </p:sp>
      <p:sp>
        <p:nvSpPr>
          <p:cNvPr id="345092" name="Text Box 4"/>
          <p:cNvSpPr txBox="1">
            <a:spLocks noChangeArrowheads="1"/>
          </p:cNvSpPr>
          <p:nvPr/>
        </p:nvSpPr>
        <p:spPr bwMode="auto">
          <a:xfrm>
            <a:off x="1025556"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bg1"/>
                </a:solidFill>
                <a:cs typeface="+mn-cs"/>
              </a:rPr>
              <a:t>1900</a:t>
            </a:r>
          </a:p>
        </p:txBody>
      </p:sp>
      <p:sp>
        <p:nvSpPr>
          <p:cNvPr id="345093" name="Oval 5"/>
          <p:cNvSpPr>
            <a:spLocks noChangeArrowheads="1"/>
          </p:cNvSpPr>
          <p:nvPr/>
        </p:nvSpPr>
        <p:spPr bwMode="auto">
          <a:xfrm>
            <a:off x="3886200" y="2971800"/>
            <a:ext cx="1143000" cy="1143000"/>
          </a:xfrm>
          <a:prstGeom prst="ellipse">
            <a:avLst/>
          </a:prstGeom>
          <a:solidFill>
            <a:srgbClr val="3366FF"/>
          </a:solidFill>
          <a:ln>
            <a:noFill/>
          </a:ln>
          <a:effectLst/>
          <a:extLst/>
        </p:spPr>
        <p:txBody>
          <a:bodyPr wrap="none" anchor="ctr"/>
          <a:lstStyle/>
          <a:p>
            <a:pPr>
              <a:defRPr/>
            </a:pPr>
            <a:endParaRPr lang="en-US">
              <a:cs typeface="+mn-cs"/>
            </a:endParaRPr>
          </a:p>
        </p:txBody>
      </p:sp>
      <p:sp>
        <p:nvSpPr>
          <p:cNvPr id="345094" name="Text Box 6"/>
          <p:cNvSpPr txBox="1">
            <a:spLocks noChangeArrowheads="1"/>
          </p:cNvSpPr>
          <p:nvPr/>
        </p:nvSpPr>
        <p:spPr bwMode="auto">
          <a:xfrm>
            <a:off x="3997356" y="3290888"/>
            <a:ext cx="977900" cy="5191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cs typeface="+mn-cs"/>
              </a:rPr>
              <a:t>1950</a:t>
            </a:r>
          </a:p>
        </p:txBody>
      </p:sp>
      <p:sp>
        <p:nvSpPr>
          <p:cNvPr id="345095" name="Oval 7"/>
          <p:cNvSpPr>
            <a:spLocks noChangeArrowheads="1"/>
          </p:cNvSpPr>
          <p:nvPr/>
        </p:nvSpPr>
        <p:spPr bwMode="auto">
          <a:xfrm>
            <a:off x="6858000" y="2971800"/>
            <a:ext cx="1143000" cy="1143000"/>
          </a:xfrm>
          <a:prstGeom prst="ellipse">
            <a:avLst/>
          </a:prstGeom>
          <a:solidFill>
            <a:schemeClr val="tx1">
              <a:lumMod val="50000"/>
              <a:lumOff val="50000"/>
            </a:schemeClr>
          </a:solidFill>
          <a:ln>
            <a:noFill/>
          </a:ln>
          <a:effectLst/>
          <a:extLst/>
        </p:spPr>
        <p:txBody>
          <a:bodyPr wrap="none" anchor="ctr"/>
          <a:lstStyle/>
          <a:p>
            <a:pPr>
              <a:defRPr/>
            </a:pPr>
            <a:endParaRPr lang="en-US">
              <a:cs typeface="+mn-cs"/>
            </a:endParaRPr>
          </a:p>
        </p:txBody>
      </p:sp>
      <p:sp>
        <p:nvSpPr>
          <p:cNvPr id="345096" name="Text Box 8"/>
          <p:cNvSpPr txBox="1">
            <a:spLocks noChangeArrowheads="1"/>
          </p:cNvSpPr>
          <p:nvPr/>
        </p:nvSpPr>
        <p:spPr bwMode="auto">
          <a:xfrm>
            <a:off x="6969156" y="3290888"/>
            <a:ext cx="912630" cy="5232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smtClean="0">
                <a:solidFill>
                  <a:schemeClr val="bg1"/>
                </a:solidFill>
                <a:cs typeface="+mn-cs"/>
              </a:rPr>
              <a:t>2011</a:t>
            </a:r>
            <a:endParaRPr lang="en-US" sz="2800" dirty="0">
              <a:solidFill>
                <a:schemeClr val="bg1"/>
              </a:solidFill>
              <a:cs typeface="+mn-cs"/>
            </a:endParaRPr>
          </a:p>
        </p:txBody>
      </p:sp>
      <p:sp>
        <p:nvSpPr>
          <p:cNvPr id="345097" name="Text Box 9"/>
          <p:cNvSpPr txBox="1">
            <a:spLocks noChangeArrowheads="1"/>
          </p:cNvSpPr>
          <p:nvPr/>
        </p:nvSpPr>
        <p:spPr bwMode="auto">
          <a:xfrm>
            <a:off x="3307426" y="4267200"/>
            <a:ext cx="2302396"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7F7F7F"/>
                </a:solidFill>
                <a:cs typeface="+mn-cs"/>
              </a:rPr>
              <a:t>mass media marketing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6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41914</TotalTime>
  <Words>893</Words>
  <Application>Microsoft Macintosh PowerPoint</Application>
  <PresentationFormat>On-screen Show (4:3)</PresentationFormat>
  <Paragraphs>172</Paragraphs>
  <Slides>32</Slides>
  <Notes>16</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The New Marketing</vt:lpstr>
      <vt:lpstr>What is marketing?</vt:lpstr>
      <vt:lpstr>Slide 3</vt:lpstr>
      <vt:lpstr>Slide 4</vt:lpstr>
      <vt:lpstr>Slide 5</vt:lpstr>
      <vt:lpstr>Life in the village</vt:lpstr>
      <vt:lpstr>1900</vt:lpstr>
      <vt:lpstr>Slide 8</vt:lpstr>
      <vt:lpstr>Slide 9</vt:lpstr>
      <vt:lpstr>Slide 10</vt:lpstr>
      <vt:lpstr>Old Marketing: “waterfall” to the extreme</vt:lpstr>
      <vt:lpstr>Slide 12</vt:lpstr>
      <vt:lpstr>Slide 13</vt:lpstr>
      <vt:lpstr>1 billion+ people talking online right now, forcing companies to rethink how they listen, market, innovate.</vt:lpstr>
      <vt:lpstr>Slide 15</vt:lpstr>
      <vt:lpstr>Slide 16</vt:lpstr>
      <vt:lpstr>Slide 17</vt:lpstr>
      <vt:lpstr>Slide 18</vt:lpstr>
      <vt:lpstr>Slide 19</vt:lpstr>
      <vt:lpstr>Enabled networks hold brands accountable</vt:lpstr>
      <vt:lpstr>Brand Advocates are out there too</vt:lpstr>
      <vt:lpstr>They’re telling us everything</vt:lpstr>
      <vt:lpstr>What problems need to be solved</vt:lpstr>
      <vt:lpstr>What they are loving</vt:lpstr>
      <vt:lpstr>What they are hating</vt:lpstr>
      <vt:lpstr>Interruption marketing is dying</vt:lpstr>
      <vt:lpstr>Slide 27</vt:lpstr>
      <vt:lpstr>Slide 28</vt:lpstr>
      <vt:lpstr>The New Rules of Marketing</vt:lpstr>
      <vt:lpstr>Old Marketing: “waterfall” to the extreme</vt:lpstr>
      <vt:lpstr>Agile Marketing, Powered by Data</vt:lpstr>
      <vt:lpstr>Back to the Marketing Future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dc:creator>
  <cp:lastModifiedBy>Sophia DeMartini</cp:lastModifiedBy>
  <cp:revision>142</cp:revision>
  <cp:lastPrinted>2009-09-03T16:55:44Z</cp:lastPrinted>
  <dcterms:created xsi:type="dcterms:W3CDTF">2011-09-19T20:30:04Z</dcterms:created>
  <dcterms:modified xsi:type="dcterms:W3CDTF">2011-09-19T20:30:26Z</dcterms:modified>
</cp:coreProperties>
</file>